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16"/>
  </p:notesMasterIdLst>
  <p:handoutMasterIdLst>
    <p:handoutMasterId r:id="rId17"/>
  </p:handoutMasterIdLst>
  <p:sldIdLst>
    <p:sldId id="330" r:id="rId2"/>
    <p:sldId id="290" r:id="rId3"/>
    <p:sldId id="335" r:id="rId4"/>
    <p:sldId id="336" r:id="rId5"/>
    <p:sldId id="337" r:id="rId6"/>
    <p:sldId id="338" r:id="rId7"/>
    <p:sldId id="339" r:id="rId8"/>
    <p:sldId id="341" r:id="rId9"/>
    <p:sldId id="345" r:id="rId10"/>
    <p:sldId id="340" r:id="rId11"/>
    <p:sldId id="342" r:id="rId12"/>
    <p:sldId id="343" r:id="rId13"/>
    <p:sldId id="344" r:id="rId14"/>
    <p:sldId id="327" r:id="rId15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4" clrIdx="0"/>
  <p:cmAuthor id="2" name="rdiack" initials="r" lastIdx="1" clrIdx="1"/>
  <p:cmAuthor id="3" name="Pascale Sirard" initials="PS" lastIdx="1" clrIdx="2"/>
  <p:cmAuthor id="4" name="Martineau, Sylvie" initials="MS" lastIdx="6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623"/>
    <a:srgbClr val="FDB730"/>
    <a:srgbClr val="990033"/>
    <a:srgbClr val="9999FF"/>
    <a:srgbClr val="FCCD47"/>
    <a:srgbClr val="A8CD61"/>
    <a:srgbClr val="FE7F08"/>
    <a:srgbClr val="FBDE51"/>
    <a:srgbClr val="FAE076"/>
    <a:srgbClr val="F9E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2522" autoAdjust="0"/>
  </p:normalViewPr>
  <p:slideViewPr>
    <p:cSldViewPr snapToGrid="0" snapToObjects="1">
      <p:cViewPr varScale="1">
        <p:scale>
          <a:sx n="63" d="100"/>
          <a:sy n="63" d="100"/>
        </p:scale>
        <p:origin x="9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4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6C5B75-EA5C-C843-8DF3-9C0C375FD5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3A1FDB-3B63-C142-9715-6D6571F1FD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1D64DC79-895F-954C-93C8-37C2BF874B66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568A83-9DEE-D140-8292-9FAE130D1A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DD2C0F-2526-FE49-8AC0-B7957F18FC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663B5F3D-5AEC-1444-860B-81A76C72177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15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3A6B3E65-E01A-BC4E-9CA4-C87F5BB8008D}" type="datetimeFigureOut">
              <a:rPr lang="fr-FR" smtClean="0"/>
              <a:t>17/12/2021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2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199C302C-7E50-3F42-BFEC-9A28E5B0446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6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61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35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892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18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00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77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8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93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9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314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44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C302C-7E50-3F42-BFEC-9A28E5B0446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56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AEB85F-71CC-3543-9160-B9B09B375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058" y="4547071"/>
            <a:ext cx="9170092" cy="53025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FF1D10-4C76-4F05-A6A9-80AD6A440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058" y="2108832"/>
            <a:ext cx="3750921" cy="264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7EDB54-D761-D741-95B5-A33CF2A6C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4" y="6109989"/>
            <a:ext cx="2514845" cy="3635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617BD7-B2B2-6E4E-A64D-1D3E484FB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58"/>
          <a:stretch/>
        </p:blipFill>
        <p:spPr>
          <a:xfrm>
            <a:off x="463920" y="811954"/>
            <a:ext cx="5448351" cy="478272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FAEB85F-71CC-3543-9160-B9B09B375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3884" y="2550695"/>
            <a:ext cx="4664242" cy="2322095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87C64-0020-470C-B6A8-D8528E223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8704" y="6109989"/>
            <a:ext cx="2514845" cy="3635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E97975-C25D-410A-8AAB-132D08ED0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0258"/>
          <a:stretch/>
        </p:blipFill>
        <p:spPr>
          <a:xfrm>
            <a:off x="463920" y="811954"/>
            <a:ext cx="5448351" cy="478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DBAEDB-77BB-AF4D-9A76-18E7E193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79" y="6472189"/>
            <a:ext cx="915627" cy="25747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6B367-7052-9648-811F-1400C387916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30BD37-DCDE-0E41-BB25-F56364278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814" y="2366010"/>
            <a:ext cx="11114496" cy="3440016"/>
          </a:xfrm>
          <a:prstGeom prst="rect">
            <a:avLst/>
          </a:prstGeom>
        </p:spPr>
        <p:txBody>
          <a:bodyPr/>
          <a:lstStyle>
            <a:lvl1pPr>
              <a:buClr>
                <a:srgbClr val="F9C623"/>
              </a:buClr>
              <a:buSzPct val="111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EDDF20B-3E7B-1F40-BE4C-4C045390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4" y="1072665"/>
            <a:ext cx="10515600" cy="664695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CD393F-48A6-46D5-B0BD-EF231F6F7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4" y="6013080"/>
            <a:ext cx="1857544" cy="4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DBAEDB-77BB-AF4D-9A76-18E7E193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79" y="6472189"/>
            <a:ext cx="915627" cy="25747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6B367-7052-9648-811F-1400C387916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EDDF20B-3E7B-1F40-BE4C-4C045390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4" y="1072665"/>
            <a:ext cx="10515600" cy="664695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2C02F6-8082-2F40-AF25-95F3493FF1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9588" y="2057400"/>
            <a:ext cx="10626725" cy="3810000"/>
          </a:xfrm>
          <a:prstGeom prst="rect">
            <a:avLst/>
          </a:prstGeom>
        </p:spPr>
        <p:txBody>
          <a:bodyPr numCol="2" spcCol="360000"/>
          <a:lstStyle>
            <a:lvl1pPr marL="0" indent="0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2369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A3C68-869E-3747-BFAF-03B4059B7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70205"/>
            <a:ext cx="12192000" cy="617838"/>
          </a:xfrm>
          <a:prstGeom prst="rect">
            <a:avLst/>
          </a:prstGeom>
        </p:spPr>
        <p:txBody>
          <a:bodyPr/>
          <a:lstStyle>
            <a:lvl1pPr algn="ctr"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76C57E-604D-2040-B428-0C983D90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486223"/>
            <a:ext cx="18288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F6532C-A14D-B441-AFEA-0E2737DD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500" y="5020255"/>
            <a:ext cx="2551171" cy="3659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69D439-5B70-430F-8C26-DC08CB45B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600" y="5486223"/>
            <a:ext cx="1828800" cy="914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1FBAEBD-491C-473B-8D2D-57ED7A1288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07500" y="5020255"/>
            <a:ext cx="2551171" cy="36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3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sé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AA5514-11F5-CF48-9F9E-81E98C3B6412}"/>
              </a:ext>
            </a:extLst>
          </p:cNvPr>
          <p:cNvSpPr/>
          <p:nvPr userDrawn="1"/>
        </p:nvSpPr>
        <p:spPr>
          <a:xfrm>
            <a:off x="0" y="0"/>
            <a:ext cx="5130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DBAEDB-77BB-AF4D-9A76-18E7E193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79" y="6472189"/>
            <a:ext cx="915627" cy="257479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86B367-7052-9648-811F-1400C387916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630BD37-DCDE-0E41-BB25-F56364278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1122" y="1378806"/>
            <a:ext cx="5489970" cy="2860772"/>
          </a:xfrm>
          <a:prstGeom prst="rect">
            <a:avLst/>
          </a:prstGeom>
        </p:spPr>
        <p:txBody>
          <a:bodyPr/>
          <a:lstStyle>
            <a:lvl1pPr>
              <a:buClr>
                <a:srgbClr val="F9C623"/>
              </a:buClr>
              <a:buSzPct val="111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9EDDF20B-3E7B-1F40-BE4C-4C045390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14" y="1378806"/>
            <a:ext cx="3483066" cy="3600935"/>
          </a:xfrm>
          <a:prstGeom prst="rect">
            <a:avLst/>
          </a:prstGeom>
        </p:spPr>
        <p:txBody>
          <a:bodyPr/>
          <a:lstStyle>
            <a:lvl1pPr>
              <a:defRPr sz="36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DCFC8D-907E-43B6-ADAB-B5B9E75284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9814" y="6013080"/>
            <a:ext cx="1857544" cy="4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2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3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D4F496-EED2-B04F-B35C-8D68B70DA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951" y="6306208"/>
            <a:ext cx="2743200" cy="425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B367-7052-9648-811F-1400C38791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49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kv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microsoft.com/office/2007/relationships/media" Target="../media/media1.mp4"/><Relationship Id="rId7" Type="http://schemas.openxmlformats.org/officeDocument/2006/relationships/slide" Target="slide8.xml"/><Relationship Id="rId2" Type="http://schemas.openxmlformats.org/officeDocument/2006/relationships/video" Target="NULL" TargetMode="Externa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A477436C-41A7-45C1-91B6-6821AD70F780}"/>
              </a:ext>
            </a:extLst>
          </p:cNvPr>
          <p:cNvSpPr txBox="1">
            <a:spLocks/>
          </p:cNvSpPr>
          <p:nvPr/>
        </p:nvSpPr>
        <p:spPr>
          <a:xfrm>
            <a:off x="509812" y="2690752"/>
            <a:ext cx="7445468" cy="323956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endParaRPr lang="fr-CA" sz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PIA</a:t>
            </a:r>
          </a:p>
          <a:p>
            <a:pPr>
              <a:spcAft>
                <a:spcPts val="1200"/>
              </a:spcAft>
            </a:pPr>
            <a:r>
              <a:rPr lang="fr-CA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MOOC en science des données pour l’intelligence artificielle</a:t>
            </a:r>
          </a:p>
          <a:p>
            <a:pPr>
              <a:spcAft>
                <a:spcPts val="1200"/>
              </a:spcAft>
            </a:pPr>
            <a:endParaRPr lang="fr-CA" sz="2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fr-CA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Sabine Boufenara PhD</a:t>
            </a:r>
          </a:p>
          <a:p>
            <a:r>
              <a:rPr lang="fr-CA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Conseillère pédagogique</a:t>
            </a:r>
          </a:p>
          <a:p>
            <a:endParaRPr lang="fr-CA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fr-CA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fr-CA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br>
              <a:rPr lang="fr-CA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fr-CA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fr-CA" sz="1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494DE2-C9C3-49F1-BA73-8C75801C2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12" y="927682"/>
            <a:ext cx="2599148" cy="1375583"/>
          </a:xfrm>
          <a:prstGeom prst="rect">
            <a:avLst/>
          </a:prstGeom>
        </p:spPr>
      </p:pic>
      <p:pic>
        <p:nvPicPr>
          <p:cNvPr id="7" name="Picture 6" descr="Desjardins investit dans la recherche sur la cybersécurité et l'intelligence  artificielle - Portail de l'assurance">
            <a:extLst>
              <a:ext uri="{FF2B5EF4-FFF2-40B4-BE49-F238E27FC236}">
                <a16:creationId xmlns:a16="http://schemas.microsoft.com/office/drawing/2014/main" id="{88308203-22C1-4CEC-9C9B-6CD1B95C9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4"/>
          <a:stretch/>
        </p:blipFill>
        <p:spPr bwMode="auto">
          <a:xfrm>
            <a:off x="7501925" y="2690752"/>
            <a:ext cx="4690075" cy="323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D7C139-AA49-4F2D-8C97-4A4E4019E3FE}"/>
              </a:ext>
            </a:extLst>
          </p:cNvPr>
          <p:cNvSpPr txBox="1"/>
          <p:nvPr/>
        </p:nvSpPr>
        <p:spPr>
          <a:xfrm>
            <a:off x="4785360" y="4831080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Hafed Benteftifa PhD</a:t>
            </a:r>
          </a:p>
          <a:p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Soumaya Chaffar PhD</a:t>
            </a:r>
          </a:p>
          <a:p>
            <a:r>
              <a:rPr lang="fr-CA" dirty="0">
                <a:solidFill>
                  <a:schemeClr val="bg1">
                    <a:lumMod val="95000"/>
                  </a:schemeClr>
                </a:solidFill>
              </a:rPr>
              <a:t>Mustapha Bensmaia M </a:t>
            </a:r>
            <a:r>
              <a:rPr lang="fr-CA" dirty="0" err="1">
                <a:solidFill>
                  <a:schemeClr val="bg1">
                    <a:lumMod val="95000"/>
                  </a:schemeClr>
                </a:solidFill>
              </a:rPr>
              <a:t>sC</a:t>
            </a:r>
            <a:endParaRPr lang="fr-CA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B77B76-5CD9-429A-9195-396033A1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E64CAF-9799-4537-BF27-1A3E6F05E1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CF947A1-4C2E-42F4-9BCD-4CFF8A98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01_anonymisation_part2">
            <a:hlinkClick r:id="" action="ppaction://media"/>
            <a:extLst>
              <a:ext uri="{FF2B5EF4-FFF2-40B4-BE49-F238E27FC236}">
                <a16:creationId xmlns:a16="http://schemas.microsoft.com/office/drawing/2014/main" id="{485F8EC9-5462-483A-8726-F9B26EDF9D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814" end="119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620226" cy="13186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4 ateliers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364706" y="163209"/>
            <a:ext cx="6554200" cy="6308980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Atelier 1 :</a:t>
            </a:r>
          </a:p>
          <a:p>
            <a:pPr marL="898525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à la gestion des données pour l’IA</a:t>
            </a:r>
          </a:p>
          <a:p>
            <a:pPr marL="8985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M1 – Environnement de développement : outils et langages programmation (Python)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fr-C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Atelier 2 : 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M2 – Collecte et stockage des données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fr-C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Atelier 3 : 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M3 – Transformation, manipulation et prétraitement des données massives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fr-C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Atelier 4 :</a:t>
            </a:r>
          </a:p>
          <a:p>
            <a:pPr marL="8985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M4 – Analyse exploratoire, visualisation des données et prédiction </a:t>
            </a:r>
          </a:p>
          <a:p>
            <a:pPr marL="8985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M5 – Science des données, sélection des modèles, partitionnement et réduction, prédiction 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FA5CB197-3DBD-4EAB-92C6-30E7C35831F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956854" y="2472204"/>
            <a:ext cx="3620226" cy="24989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28600" indent="-228600">
              <a:spcBef>
                <a:spcPts val="1000"/>
              </a:spcBef>
              <a:buClr>
                <a:srgbClr val="F9C623"/>
              </a:buClr>
              <a:buSzPct val="111000"/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ea typeface="+mn-ea"/>
              </a:rPr>
              <a:t>21 heures de formation chacun</a:t>
            </a:r>
          </a:p>
          <a:p>
            <a:pPr marL="228600" indent="-228600">
              <a:spcBef>
                <a:spcPts val="1000"/>
              </a:spcBef>
              <a:buClr>
                <a:srgbClr val="F9C623"/>
              </a:buClr>
              <a:buSzPct val="111000"/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ea typeface="+mn-ea"/>
              </a:rPr>
              <a:t>Mode synchrone </a:t>
            </a:r>
          </a:p>
          <a:p>
            <a:pPr marL="228600" indent="-228600">
              <a:spcBef>
                <a:spcPts val="1000"/>
              </a:spcBef>
              <a:buClr>
                <a:srgbClr val="F9C623"/>
              </a:buClr>
              <a:buSzPct val="111000"/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ea typeface="+mn-ea"/>
              </a:rPr>
              <a:t>À distance</a:t>
            </a:r>
          </a:p>
        </p:txBody>
      </p:sp>
    </p:spTree>
    <p:extLst>
      <p:ext uri="{BB962C8B-B14F-4D97-AF65-F5344CB8AC3E}">
        <p14:creationId xmlns:p14="http://schemas.microsoft.com/office/powerpoint/2010/main" val="225201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620226" cy="1814758"/>
          </a:xfrm>
        </p:spPr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Avancement du projet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394960" y="838201"/>
            <a:ext cx="6287226" cy="4922520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Capsules vidéos : 60 + (certains en cours de production)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Quiz : 64 +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Exercices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NoteBook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sur Google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Colab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21 +</a:t>
            </a:r>
          </a:p>
        </p:txBody>
      </p:sp>
    </p:spTree>
    <p:extLst>
      <p:ext uri="{BB962C8B-B14F-4D97-AF65-F5344CB8AC3E}">
        <p14:creationId xmlns:p14="http://schemas.microsoft.com/office/powerpoint/2010/main" val="3155912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620226" cy="1814758"/>
          </a:xfrm>
        </p:spPr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Avancement du projet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410200" y="502921"/>
            <a:ext cx="6508706" cy="5699760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cours :</a:t>
            </a:r>
          </a:p>
          <a:p>
            <a:pPr marL="9906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de la qualité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À venir :</a:t>
            </a:r>
          </a:p>
          <a:p>
            <a:pPr marL="9906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Tests et bande annonce : janvier 2022</a:t>
            </a:r>
          </a:p>
          <a:p>
            <a:pPr marL="9906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ligne : février 2022</a:t>
            </a:r>
          </a:p>
          <a:p>
            <a:pPr marL="99060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Début des ateliers en mode synchrone : mars 2022</a:t>
            </a:r>
          </a:p>
          <a:p>
            <a:pPr marL="990600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</a:pPr>
            <a:endParaRPr lang="fr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5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97AA14-7A85-4BAC-8340-C005B2E20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6" r="30167"/>
          <a:stretch/>
        </p:blipFill>
        <p:spPr>
          <a:xfrm>
            <a:off x="0" y="294640"/>
            <a:ext cx="4027740" cy="58216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3440" y="2506395"/>
            <a:ext cx="4846320" cy="1577926"/>
          </a:xfrm>
        </p:spPr>
        <p:txBody>
          <a:bodyPr/>
          <a:lstStyle/>
          <a:p>
            <a:pPr algn="l"/>
            <a:r>
              <a:rPr lang="fr-CA" dirty="0"/>
              <a:t>Nous vous remercions !</a:t>
            </a:r>
            <a:br>
              <a:rPr lang="fr-CA" dirty="0"/>
            </a:br>
            <a:br>
              <a:rPr lang="fr-CA" dirty="0"/>
            </a:br>
            <a:br>
              <a:rPr lang="fr-CA" dirty="0"/>
            </a:br>
            <a:endParaRPr lang="fr-CA" sz="1800" b="0" dirty="0">
              <a:latin typeface="+mn-lt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386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Une collaboration entre l’UdeM et </a:t>
            </a:r>
            <a:r>
              <a:rPr lang="fr-CA" sz="3200" dirty="0" err="1">
                <a:solidFill>
                  <a:schemeClr val="bg1">
                    <a:lumMod val="95000"/>
                  </a:schemeClr>
                </a:solidFill>
              </a:rPr>
              <a:t>BdeB</a:t>
            </a:r>
            <a:endParaRPr lang="fr-CA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448911" y="1791500"/>
            <a:ext cx="6469995" cy="3274999"/>
          </a:xfrm>
          <a:noFill/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MOOCs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complémentaires : UdeM et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BdeB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90600" indent="-258763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BdeB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Science des données pour l’intelligence artificielle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Squelette des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MOOCs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presque identique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Approches centrées sur l’apprenant</a:t>
            </a:r>
          </a:p>
        </p:txBody>
      </p:sp>
    </p:spTree>
    <p:extLst>
      <p:ext uri="{BB962C8B-B14F-4D97-AF65-F5344CB8AC3E}">
        <p14:creationId xmlns:p14="http://schemas.microsoft.com/office/powerpoint/2010/main" val="386552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894546" cy="3600935"/>
          </a:xfrm>
        </p:spPr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Apprentissages visés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288280" y="1388966"/>
            <a:ext cx="5796280" cy="5684520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Maitriser les concepts essentiels en science des données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Pratiquer les techniques de bases utilisées dans le processus de développement d’un modèle de prédiction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Appliquer des algorithmes d’apprentissage supervisé et non-supervisé</a:t>
            </a:r>
          </a:p>
        </p:txBody>
      </p:sp>
    </p:spTree>
    <p:extLst>
      <p:ext uri="{BB962C8B-B14F-4D97-AF65-F5344CB8AC3E}">
        <p14:creationId xmlns:p14="http://schemas.microsoft.com/office/powerpoint/2010/main" val="160118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483066" cy="3600935"/>
          </a:xfrm>
        </p:spPr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Approches pédagogiques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334000" y="1633279"/>
            <a:ext cx="5892800" cy="3091987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Présentations pratiques des concepts théoriques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Exercices et pratiques de base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Pratiques de techniques de  science de données dans le contexte de développement de modèles de prédiction</a:t>
            </a:r>
          </a:p>
        </p:txBody>
      </p:sp>
    </p:spTree>
    <p:extLst>
      <p:ext uri="{BB962C8B-B14F-4D97-AF65-F5344CB8AC3E}">
        <p14:creationId xmlns:p14="http://schemas.microsoft.com/office/powerpoint/2010/main" val="33792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620226" cy="403139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Public cible</a:t>
            </a: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471160" y="472440"/>
            <a:ext cx="6447746" cy="5882640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Professionnels ayant de l’intérêt pour les sciences de données et l’intelligence artificielle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Diplômés des programmes en techniques DEC et AEC des collèges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Étudiants des programmes en techniques DEC et AEC des collèges ayant des connaissances de base en mathématiques et en programmation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CA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Prérequis 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Mathématiques et statistiques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Programmation (Python)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6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9814" y="1378806"/>
            <a:ext cx="3620226" cy="2050194"/>
          </a:xfrm>
        </p:spPr>
        <p:txBody>
          <a:bodyPr/>
          <a:lstStyle/>
          <a:p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Structure du MOOC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288280" y="472439"/>
            <a:ext cx="6630626" cy="5999749"/>
          </a:xfrm>
          <a:noFill/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à la gestion des données pour l’IA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M1 – Environnement de développement : outils et langage de programmation (Python)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M2 – Collecte et stockage des données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M3 – Transformation, manipulation et prétraitement des données massives 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M4 – Analyse exploratoire, visualisation des données et prédiction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M5 – Science des données, sélection des modèles, partitionnement et réduction, prédiction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50AE0F-A681-4309-9C49-4B6AD288E83C}"/>
              </a:ext>
            </a:extLst>
          </p:cNvPr>
          <p:cNvSpPr txBox="1"/>
          <p:nvPr/>
        </p:nvSpPr>
        <p:spPr>
          <a:xfrm>
            <a:off x="671920" y="2629209"/>
            <a:ext cx="329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9C623"/>
              </a:buClr>
              <a:buSzPct val="111000"/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Modules autosuffisants</a:t>
            </a:r>
          </a:p>
        </p:txBody>
      </p:sp>
    </p:spTree>
    <p:extLst>
      <p:ext uri="{BB962C8B-B14F-4D97-AF65-F5344CB8AC3E}">
        <p14:creationId xmlns:p14="http://schemas.microsoft.com/office/powerpoint/2010/main" val="142332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8219" y="1355532"/>
            <a:ext cx="4817178" cy="135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Structure du MOOC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5F82E4-F67B-42FE-AB7D-B6FB07A65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873" y="914400"/>
            <a:ext cx="6134100" cy="502920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602B0A4-2B5E-4A17-8099-1C3319398737}"/>
              </a:ext>
            </a:extLst>
          </p:cNvPr>
          <p:cNvSpPr txBox="1">
            <a:spLocks/>
          </p:cNvSpPr>
          <p:nvPr/>
        </p:nvSpPr>
        <p:spPr>
          <a:xfrm>
            <a:off x="776695" y="2362200"/>
            <a:ext cx="3620226" cy="2133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623"/>
              </a:buClr>
              <a:buSzPct val="111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textes explicatifs ou d’orientation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vidéos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quiz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exercices</a:t>
            </a:r>
          </a:p>
        </p:txBody>
      </p:sp>
    </p:spTree>
    <p:extLst>
      <p:ext uri="{BB962C8B-B14F-4D97-AF65-F5344CB8AC3E}">
        <p14:creationId xmlns:p14="http://schemas.microsoft.com/office/powerpoint/2010/main" val="413209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8219" y="1355532"/>
            <a:ext cx="4817178" cy="135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A" sz="3200" dirty="0">
                <a:solidFill>
                  <a:schemeClr val="bg1">
                    <a:lumMod val="95000"/>
                  </a:schemeClr>
                </a:solidFill>
              </a:rPr>
              <a:t>Structure du MOOC</a:t>
            </a: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fr-CA" sz="4000" b="0" dirty="0">
                <a:solidFill>
                  <a:schemeClr val="bg1">
                    <a:lumMod val="95000"/>
                  </a:schemeClr>
                </a:solidFill>
              </a:rPr>
            </a:br>
            <a:endParaRPr lang="fr-CA" sz="40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CBB9422-57FD-47BD-BF10-4219ECA6F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6695" y="2362200"/>
            <a:ext cx="3620226" cy="2133600"/>
          </a:xfrm>
        </p:spPr>
        <p:txBody>
          <a:bodyPr/>
          <a:lstStyle/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textes explicatifs ou d’orientation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vidéos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quiz</a:t>
            </a:r>
          </a:p>
          <a:p>
            <a:r>
              <a:rPr lang="fr-CA" sz="2000" dirty="0">
                <a:solidFill>
                  <a:schemeClr val="bg1">
                    <a:lumMod val="85000"/>
                  </a:schemeClr>
                </a:solidFill>
              </a:rPr>
              <a:t>Des exercices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A72CDF-C4B3-40D1-B4CD-CB7AAB38A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364"/>
          <a:stretch/>
        </p:blipFill>
        <p:spPr>
          <a:xfrm>
            <a:off x="5165461" y="1182052"/>
            <a:ext cx="675344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5086B367-7052-9648-811F-1400C387916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A2E6C2E-BF01-4143-B02F-43CBA6E3B6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97C2257-473D-4B7F-B6EF-E6F79310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Zoom de diapositive 10">
                <a:extLst>
                  <a:ext uri="{FF2B5EF4-FFF2-40B4-BE49-F238E27FC236}">
                    <a16:creationId xmlns:a16="http://schemas.microsoft.com/office/drawing/2014/main" id="{8A028ED0-9FC2-4F87-9B6B-930D755CDC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2422688"/>
                  </p:ext>
                </p:extLst>
              </p:nvPr>
            </p:nvGraphicFramePr>
            <p:xfrm>
              <a:off x="-3642360" y="1581150"/>
              <a:ext cx="3048000" cy="1714500"/>
            </p:xfrm>
            <a:graphic>
              <a:graphicData uri="http://schemas.microsoft.com/office/powerpoint/2016/slidezoom">
                <pslz:sldZm>
                  <pslz:sldZmObj sldId="341" cId="373175738">
                    <pslz:zmPr id="{D0D091B1-9EC0-42FA-889F-597205D550EE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Zoom de diapositive 10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A028ED0-9FC2-4F87-9B6B-930D755CDC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642360" y="15811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2" name="module_02_version_finale">
            <a:hlinkClick r:id="" action="ppaction://media"/>
            <a:extLst>
              <a:ext uri="{FF2B5EF4-FFF2-40B4-BE49-F238E27FC236}">
                <a16:creationId xmlns:a16="http://schemas.microsoft.com/office/drawing/2014/main" id="{34A0B42B-F365-463F-ACEA-2EC32051B2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6558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Ri_formation contin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_formation continue" id="{8DF564BC-0F1F-4015-8D9D-C7417C5A836B}" vid="{44B8977B-83E6-41B8-996B-0CAFD42668F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10436</TotalTime>
  <Words>462</Words>
  <Application>Microsoft Office PowerPoint</Application>
  <PresentationFormat>Widescreen</PresentationFormat>
  <Paragraphs>103</Paragraphs>
  <Slides>14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Ri_formation continue</vt:lpstr>
      <vt:lpstr>PowerPoint Presentation</vt:lpstr>
      <vt:lpstr>Une collaboration entre l’UdeM et BdeB</vt:lpstr>
      <vt:lpstr>Apprentissages visés</vt:lpstr>
      <vt:lpstr>Approches pédagogiques</vt:lpstr>
      <vt:lpstr>Public cible</vt:lpstr>
      <vt:lpstr>Structure du MOOC   </vt:lpstr>
      <vt:lpstr>Structure du MOOC  </vt:lpstr>
      <vt:lpstr>Structure du MOOC  </vt:lpstr>
      <vt:lpstr>PowerPoint Presentation</vt:lpstr>
      <vt:lpstr>PowerPoint Presentation</vt:lpstr>
      <vt:lpstr>4 ateliers   </vt:lpstr>
      <vt:lpstr>Avancement du projet   </vt:lpstr>
      <vt:lpstr>Avancement du projet   </vt:lpstr>
      <vt:lpstr>Nous vous remercions !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Boufenara, Sabine</cp:lastModifiedBy>
  <cp:revision>266</cp:revision>
  <cp:lastPrinted>2020-03-17T14:49:22Z</cp:lastPrinted>
  <dcterms:created xsi:type="dcterms:W3CDTF">2019-08-09T18:14:39Z</dcterms:created>
  <dcterms:modified xsi:type="dcterms:W3CDTF">2021-12-17T18:21:22Z</dcterms:modified>
</cp:coreProperties>
</file>