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7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73" r:id="rId2"/>
    <p:sldId id="270" r:id="rId3"/>
    <p:sldId id="268" r:id="rId4"/>
    <p:sldId id="279" r:id="rId5"/>
    <p:sldId id="292" r:id="rId6"/>
    <p:sldId id="278" r:id="rId7"/>
    <p:sldId id="283" r:id="rId8"/>
    <p:sldId id="281" r:id="rId9"/>
    <p:sldId id="284" r:id="rId10"/>
    <p:sldId id="286" r:id="rId11"/>
    <p:sldId id="291" r:id="rId12"/>
    <p:sldId id="289" r:id="rId13"/>
    <p:sldId id="290" r:id="rId14"/>
    <p:sldId id="274" r:id="rId15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ienvenue" id="{E75E278A-FF0E-49A4-B170-79828D63BBAD}">
          <p14:sldIdLst>
            <p14:sldId id="273"/>
          </p14:sldIdLst>
        </p14:section>
        <p14:section name="Présentation" id="{B9B51309-D148-4332-87C2-07BE32FBCA3B}">
          <p14:sldIdLst>
            <p14:sldId id="270"/>
            <p14:sldId id="268"/>
            <p14:sldId id="279"/>
            <p14:sldId id="292"/>
            <p14:sldId id="278"/>
            <p14:sldId id="283"/>
            <p14:sldId id="281"/>
            <p14:sldId id="284"/>
            <p14:sldId id="286"/>
            <p14:sldId id="291"/>
            <p14:sldId id="289"/>
            <p14:sldId id="290"/>
          </p14:sldIdLst>
        </p14:section>
        <p14:section name="En savoir plus" id="{2CC34DB2-6590-42C0-AD4B-A04C6060184E}">
          <p14:sldIdLst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BEB"/>
    <a:srgbClr val="F8F8F8"/>
    <a:srgbClr val="D24726"/>
    <a:srgbClr val="D2B4A6"/>
    <a:srgbClr val="734F29"/>
    <a:srgbClr val="DD462F"/>
    <a:srgbClr val="AEB785"/>
    <a:srgbClr val="EFD5A2"/>
    <a:srgbClr val="3B3026"/>
    <a:srgbClr val="ECE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35" autoAdjust="0"/>
    <p:restoredTop sz="94231" autoAdjust="0"/>
  </p:normalViewPr>
  <p:slideViewPr>
    <p:cSldViewPr snapToGrid="0">
      <p:cViewPr varScale="1">
        <p:scale>
          <a:sx n="108" d="100"/>
          <a:sy n="108" d="100"/>
        </p:scale>
        <p:origin x="216" y="3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11C55F52-2735-42B8-875A-5A4ED7E19B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A137331-456B-44C1-BB92-C51B927820F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C497F-74DD-491B-B520-94AFC04E9DF3}" type="datetime1">
              <a:rPr lang="fr-FR" smtClean="0"/>
              <a:t>12/01/2022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A0C3F9C-BB0D-4EC4-A1C2-83086B0D4D2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9DD8854-1F29-4F54-8735-A78BAA9166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32A90-4E9D-494A-93FE-68A76E36F8D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4947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0T20:37:30.643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 0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0T20:37:30.846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 0 24575,'0'0'0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0T20:37:30.643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 0 24575,'0'0'0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0T20:37:30.846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 0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AB2428-1C47-4597-BD06-971D1C4AA94B}" type="datetime1">
              <a:rPr lang="fr-FR" smtClean="0"/>
              <a:pPr/>
              <a:t>12/01/2022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dirty="0"/>
              <a:t>Modifiez les styles du texte</a:t>
            </a:r>
          </a:p>
          <a:p>
            <a:pPr lvl="1" rtl="0"/>
            <a:r>
              <a:rPr lang="fr-FR" dirty="0"/>
              <a:t>Deuxième niveau</a:t>
            </a:r>
          </a:p>
          <a:p>
            <a:pPr lvl="2" rtl="0"/>
            <a:r>
              <a:rPr lang="fr-FR" dirty="0"/>
              <a:t>Troisième niveau</a:t>
            </a:r>
          </a:p>
          <a:p>
            <a:pPr lvl="3" rtl="0"/>
            <a:r>
              <a:rPr lang="fr-FR" dirty="0"/>
              <a:t>Quatrième niveau</a:t>
            </a:r>
          </a:p>
          <a:p>
            <a:pPr lvl="4" rtl="0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’image de diapositive 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0055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’image de diapositive 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5640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CA" dirty="0"/>
              <a:t>Rencontres d’équipe qui concernent l’élaboration du référentiel 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CA" dirty="0"/>
              <a:t>Adaptation de la méthodologie d’élaboration du </a:t>
            </a:r>
            <a:r>
              <a:rPr lang="fr-FR" dirty="0"/>
              <a:t>référentiel de métier-compétences </a:t>
            </a:r>
            <a:r>
              <a:rPr lang="fr-CA" dirty="0"/>
              <a:t>choisie : DACUM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CA" dirty="0"/>
              <a:t>Séances de brainstorming avec les experts du domaine pour en retirer des informations pertinentes en termes de définition des compétences : 3 séances de 4 heures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CA" dirty="0"/>
              <a:t>Co-rédaction des tâches et opérations permettant de dégager les compétences spécifiques et des compétences générales</a:t>
            </a:r>
          </a:p>
          <a:p>
            <a:pPr lvl="0"/>
            <a:r>
              <a:rPr lang="fr-CA" dirty="0"/>
              <a:t>Co-rédaction de la matrice de compétences</a:t>
            </a:r>
          </a:p>
          <a:p>
            <a:pPr lvl="0"/>
            <a:r>
              <a:rPr lang="fr-CA" dirty="0"/>
              <a:t>Tenue du journal : la table de correspondance (méthode du référentiel retenu)</a:t>
            </a:r>
          </a:p>
          <a:p>
            <a:pPr lvl="0"/>
            <a:r>
              <a:rPr lang="fr-CA" dirty="0"/>
              <a:t>Reformuler sous forme d’énoncés de compétences des éléments issus de la collecte de données.</a:t>
            </a:r>
          </a:p>
          <a:p>
            <a:pPr lvl="0"/>
            <a:r>
              <a:rPr lang="fr-CA" dirty="0"/>
              <a:t>Révision et </a:t>
            </a:r>
            <a:r>
              <a:rPr lang="fr-CA" dirty="0" err="1"/>
              <a:t>co-écriture</a:t>
            </a:r>
            <a:r>
              <a:rPr lang="fr-CA" dirty="0"/>
              <a:t> de la première version du référentiel (avant validation);</a:t>
            </a:r>
          </a:p>
          <a:p>
            <a:r>
              <a:rPr lang="fr-CA" dirty="0"/>
              <a:t>Révision et </a:t>
            </a:r>
            <a:r>
              <a:rPr lang="fr-CA" dirty="0" err="1"/>
              <a:t>co-écriture</a:t>
            </a:r>
            <a:r>
              <a:rPr lang="fr-CA" dirty="0"/>
              <a:t> de la seconde version du référentiel après validation.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7251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Étape 1: planification des travaux préparatoire à l’atelier de </a:t>
            </a:r>
            <a:r>
              <a:rPr lang="fr-FR" sz="2400" dirty="0" err="1"/>
              <a:t>co</a:t>
            </a:r>
            <a:r>
              <a:rPr lang="fr-FR" sz="2400" dirty="0"/>
              <a:t>-construction du référentiel </a:t>
            </a:r>
            <a:r>
              <a:rPr lang="fr-FR" sz="2200" dirty="0"/>
              <a:t>(objet et portée de l’analyse des compétences, constitution d’un comité d’experts praticiens, organisation en mode virtuel, etc.)</a:t>
            </a:r>
            <a:r>
              <a:rPr lang="fr-CA" sz="2200" dirty="0"/>
              <a:t> </a:t>
            </a:r>
          </a:p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425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Étape 1: planification des travaux préparatoire à l’atelier de </a:t>
            </a:r>
            <a:r>
              <a:rPr lang="fr-FR" sz="2400" dirty="0" err="1"/>
              <a:t>co</a:t>
            </a:r>
            <a:r>
              <a:rPr lang="fr-FR" sz="2400" dirty="0"/>
              <a:t>-construction du référentiel </a:t>
            </a:r>
            <a:r>
              <a:rPr lang="fr-FR" sz="2200" dirty="0"/>
              <a:t>(objet et portée de l’analyse des compétences, constitution d’un comité d’experts praticiens, organisation en mode virtuel, etc.)</a:t>
            </a:r>
            <a:r>
              <a:rPr lang="fr-CA" sz="2200" dirty="0"/>
              <a:t> </a:t>
            </a:r>
          </a:p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8222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8538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688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mode Diaporama, sélectionnez les flèches pour visiter des liens</a:t>
            </a:r>
            <a:r>
              <a:rPr lang="fr-FR" dirty="0"/>
              <a:t>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0609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248280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fr-CA"/>
              <a:t>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38201" y="1825625"/>
            <a:ext cx="4167753" cy="4351338"/>
          </a:xfrm>
        </p:spPr>
        <p:txBody>
          <a:bodyPr lIns="0" tIns="0" rIns="0" bIns="0" rtlCol="0">
            <a:norm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fr-FR" dirty="0"/>
              <a:t>Modifiez les styles du texte du masque</a:t>
            </a:r>
          </a:p>
          <a:p>
            <a:pPr lvl="1" rtl="0"/>
            <a:r>
              <a:rPr lang="fr-FR" dirty="0"/>
              <a:t>Deuxième niveau</a:t>
            </a:r>
          </a:p>
          <a:p>
            <a:pPr lvl="2" rtl="0"/>
            <a:r>
              <a:rPr lang="fr-FR" dirty="0"/>
              <a:t>Troisième niveau</a:t>
            </a:r>
          </a:p>
          <a:p>
            <a:pPr lvl="3" rtl="0"/>
            <a:r>
              <a:rPr lang="fr-FR" dirty="0"/>
              <a:t>Quatrième niveau</a:t>
            </a:r>
          </a:p>
          <a:p>
            <a:pPr lvl="4" rtl="0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ACEB3D71-A501-422D-BCD1-BD373AEAC64C}" type="datetime1">
              <a:rPr lang="fr-FR" smtClean="0"/>
              <a:t>12/01/2022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6711" y="876724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3600" b="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rtl="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</a:pPr>
            <a:r>
              <a:rPr lang="fr-CA"/>
              <a:t>Modifier le style du titre</a:t>
            </a:r>
            <a:endParaRPr lang="fr-FR" dirty="0"/>
          </a:p>
        </p:txBody>
      </p:sp>
      <p:sp>
        <p:nvSpPr>
          <p:cNvPr id="13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41611" y="2560639"/>
            <a:ext cx="9442648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24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07129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 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dirty="0"/>
              <a:t>Modifiez les styles du texte du masque</a:t>
            </a:r>
          </a:p>
          <a:p>
            <a:pPr lvl="1" rtl="0"/>
            <a:r>
              <a:rPr lang="fr-FR" dirty="0"/>
              <a:t>Deuxième niveau</a:t>
            </a:r>
          </a:p>
          <a:p>
            <a:pPr lvl="2" rtl="0"/>
            <a:r>
              <a:rPr lang="fr-FR" dirty="0"/>
              <a:t>Troisième niveau</a:t>
            </a:r>
          </a:p>
          <a:p>
            <a:pPr lvl="3" rtl="0"/>
            <a:r>
              <a:rPr lang="fr-FR" dirty="0"/>
              <a:t>Quatrième niveau</a:t>
            </a:r>
          </a:p>
          <a:p>
            <a:pPr lvl="4" rtl="0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EE283A98-767D-404D-98A4-486BB8829F93}" type="datetime1">
              <a:rPr lang="fr-FR" smtClean="0"/>
              <a:t>12/01/2022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74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jean-daniel.fleury@colabnumerique.com" TargetMode="External"/><Relationship Id="rId3" Type="http://schemas.openxmlformats.org/officeDocument/2006/relationships/hyperlink" Target="mailto:dgtrembl@teluq.ca" TargetMode="External"/><Relationship Id="rId7" Type="http://schemas.openxmlformats.org/officeDocument/2006/relationships/hyperlink" Target="mailto:nesrine.zemirli@jacobb.a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alia.ferhat@bdeb.qc.ca" TargetMode="External"/><Relationship Id="rId11" Type="http://schemas.openxmlformats.org/officeDocument/2006/relationships/image" Target="../media/image1.png"/><Relationship Id="rId5" Type="http://schemas.openxmlformats.org/officeDocument/2006/relationships/hyperlink" Target="mailto:amina.yagoubi@teluq.ca" TargetMode="External"/><Relationship Id="rId10" Type="http://schemas.openxmlformats.org/officeDocument/2006/relationships/hyperlink" Target="https://support.office.com/fr-fr/article/aide-de-powerpoint-2016-pour-mac-89809457-4470-4f79-a4d6-835cd366f7d7?ui=fr-FR&amp;rs=fr-FR&amp;ad=FR" TargetMode="External"/><Relationship Id="rId4" Type="http://schemas.openxmlformats.org/officeDocument/2006/relationships/hyperlink" Target="mailto:valery.psyche@teluq.ca" TargetMode="External"/><Relationship Id="rId9" Type="http://schemas.openxmlformats.org/officeDocument/2006/relationships/hyperlink" Target="mailto:yves.otis@colabnumerique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ustomXml" Target="../ink/ink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ustomXml" Target="../ink/ink4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811306" y="1164325"/>
            <a:ext cx="10324456" cy="2389365"/>
          </a:xfrm>
        </p:spPr>
        <p:txBody>
          <a:bodyPr rtlCol="0">
            <a:normAutofit/>
          </a:bodyPr>
          <a:lstStyle/>
          <a:p>
            <a:pPr rtl="0"/>
            <a:r>
              <a:rPr lang="fr-FR" sz="4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 PIA – C01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828726" y="2933105"/>
            <a:ext cx="9582736" cy="1133856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fr-CA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Référentiel de compétences en gestion de l’intelligence artificielle appliqué à l’industrie 4.0.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(Polytechnique, TÉLUQ)</a:t>
            </a:r>
            <a:endParaRPr lang="fr-CA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rtl="0">
              <a:buNone/>
            </a:pPr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315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3EC815-8193-B045-BE8E-E29550A4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Référentiel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F11B3836-2F2C-5B48-9038-4E5C9F1829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22" y="1619824"/>
            <a:ext cx="6388100" cy="478790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2F51296A-461E-FE4F-98EF-B0E8347D8FF0}"/>
              </a:ext>
            </a:extLst>
          </p:cNvPr>
          <p:cNvSpPr txBox="1"/>
          <p:nvPr/>
        </p:nvSpPr>
        <p:spPr>
          <a:xfrm>
            <a:off x="6804817" y="1463420"/>
            <a:ext cx="51573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fr-CA" dirty="0"/>
              <a:t>02/ </a:t>
            </a:r>
            <a:r>
              <a:rPr lang="fr-CA"/>
              <a:t>B. DOMAINE </a:t>
            </a:r>
            <a:r>
              <a:rPr lang="fr-CA" dirty="0"/>
              <a:t>DU MÉTIER</a:t>
            </a:r>
            <a:r>
              <a:rPr lang="fr-CA"/>
              <a:t>/SECTEUR : </a:t>
            </a:r>
            <a:r>
              <a:rPr lang="fr-CA" dirty="0"/>
              <a:t>CONNAITRE LE MÉTIER/SECTEUR DU PROJET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EB5453-C4A2-7541-A9CC-4918DA856D27}"/>
              </a:ext>
            </a:extLst>
          </p:cNvPr>
          <p:cNvSpPr/>
          <p:nvPr/>
        </p:nvSpPr>
        <p:spPr>
          <a:xfrm>
            <a:off x="7366959" y="2440127"/>
            <a:ext cx="459521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fr-CA" dirty="0"/>
              <a:t>B1. DÉVELOPPER UNE EXPERTISE MÉTIER/SECTEUR </a:t>
            </a:r>
          </a:p>
          <a:p>
            <a:pPr eaLnBrk="0" hangingPunct="0"/>
            <a:endParaRPr lang="fr-CA" dirty="0"/>
          </a:p>
          <a:p>
            <a:pPr eaLnBrk="0" hangingPunct="0"/>
            <a:r>
              <a:rPr lang="fr-CA" dirty="0"/>
              <a:t>B2. MENER LA TRANSFORMATION NUMÉRIQUE DE L’INDUSTRIE AU NIVEAU 4.0</a:t>
            </a:r>
          </a:p>
          <a:p>
            <a:pPr eaLnBrk="0" hangingPunct="0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31032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3EC815-8193-B045-BE8E-E29550A4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Référentiel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F11B3836-2F2C-5B48-9038-4E5C9F1829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22" y="1619824"/>
            <a:ext cx="6388100" cy="478790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2F51296A-461E-FE4F-98EF-B0E8347D8FF0}"/>
              </a:ext>
            </a:extLst>
          </p:cNvPr>
          <p:cNvSpPr txBox="1"/>
          <p:nvPr/>
        </p:nvSpPr>
        <p:spPr>
          <a:xfrm>
            <a:off x="6804817" y="1463420"/>
            <a:ext cx="51573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hangingPunct="0"/>
            <a:r>
              <a:rPr lang="fr-FR" dirty="0"/>
              <a:t> 03/ </a:t>
            </a:r>
            <a:r>
              <a:rPr lang="fr-FR"/>
              <a:t>C. </a:t>
            </a:r>
            <a:r>
              <a:rPr lang="fr-CA"/>
              <a:t>DOMAINE </a:t>
            </a:r>
            <a:r>
              <a:rPr lang="fr-CA" dirty="0"/>
              <a:t>DES TECHNOLOGIES LIÉES </a:t>
            </a:r>
            <a:r>
              <a:rPr lang="fr-CA"/>
              <a:t>À L’IA : </a:t>
            </a:r>
            <a:r>
              <a:rPr lang="fr-CA" dirty="0"/>
              <a:t>DÉVELOPPER DES COMPÉTENCES TECHNIQUES ET NUMÉRIQUES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EB5453-C4A2-7541-A9CC-4918DA856D27}"/>
              </a:ext>
            </a:extLst>
          </p:cNvPr>
          <p:cNvSpPr/>
          <p:nvPr/>
        </p:nvSpPr>
        <p:spPr>
          <a:xfrm>
            <a:off x="7366959" y="2440127"/>
            <a:ext cx="4595219" cy="3780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fr-CA" dirty="0"/>
              <a:t>C1. ANTICIPER LA PROBLÉMATIQUE</a:t>
            </a:r>
          </a:p>
          <a:p>
            <a:pPr eaLnBrk="0" hangingPunct="0">
              <a:lnSpc>
                <a:spcPct val="150000"/>
              </a:lnSpc>
            </a:pPr>
            <a:r>
              <a:rPr lang="fr-CA" dirty="0"/>
              <a:t>C2. GÉRER LES DONNÉES</a:t>
            </a:r>
          </a:p>
          <a:p>
            <a:pPr eaLnBrk="0" hangingPunct="0">
              <a:lnSpc>
                <a:spcPct val="150000"/>
              </a:lnSpc>
            </a:pPr>
            <a:r>
              <a:rPr lang="fr-CA" dirty="0"/>
              <a:t>C3. COMPRENDRE LES ALGORITHMES </a:t>
            </a:r>
          </a:p>
          <a:p>
            <a:pPr eaLnBrk="0" hangingPunct="0">
              <a:lnSpc>
                <a:spcPct val="150000"/>
              </a:lnSpc>
            </a:pPr>
            <a:r>
              <a:rPr lang="fr-CA" dirty="0"/>
              <a:t>C4. GÉRER LA QUALITÉ DE LA SOLUTION D’IA</a:t>
            </a:r>
          </a:p>
          <a:p>
            <a:pPr eaLnBrk="0" hangingPunct="0">
              <a:lnSpc>
                <a:spcPct val="150000"/>
              </a:lnSpc>
            </a:pPr>
            <a:r>
              <a:rPr lang="fr-CA" dirty="0"/>
              <a:t>C5. CERNER L’ENVIRONNEMENT TECHNOLOGIQUE </a:t>
            </a:r>
          </a:p>
          <a:p>
            <a:pPr eaLnBrk="0" hangingPunct="0">
              <a:lnSpc>
                <a:spcPct val="150000"/>
              </a:lnSpc>
            </a:pPr>
            <a:r>
              <a:rPr lang="fr-CA" dirty="0"/>
              <a:t>C6. IMPLANTER LA SOLUTION D’IA DANS L’INDUSTRIE</a:t>
            </a:r>
          </a:p>
        </p:txBody>
      </p:sp>
    </p:spTree>
    <p:extLst>
      <p:ext uri="{BB962C8B-B14F-4D97-AF65-F5344CB8AC3E}">
        <p14:creationId xmlns:p14="http://schemas.microsoft.com/office/powerpoint/2010/main" val="3235749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3EC815-8193-B045-BE8E-E29550A4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Référentiel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F11B3836-2F2C-5B48-9038-4E5C9F1829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22" y="1602570"/>
            <a:ext cx="6388100" cy="478790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2F51296A-461E-FE4F-98EF-B0E8347D8FF0}"/>
              </a:ext>
            </a:extLst>
          </p:cNvPr>
          <p:cNvSpPr txBox="1"/>
          <p:nvPr/>
        </p:nvSpPr>
        <p:spPr>
          <a:xfrm>
            <a:off x="6804817" y="1602570"/>
            <a:ext cx="51573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fr-FR" dirty="0"/>
              <a:t> 04/ </a:t>
            </a:r>
            <a:r>
              <a:rPr lang="fr-FR"/>
              <a:t>D. </a:t>
            </a:r>
            <a:r>
              <a:rPr lang="fr-CA"/>
              <a:t>DOMAINE </a:t>
            </a:r>
            <a:r>
              <a:rPr lang="fr-CA" dirty="0"/>
              <a:t>DE LA GOUVERNANCE D’UN </a:t>
            </a:r>
            <a:r>
              <a:rPr lang="fr-CA"/>
              <a:t>PROJET D’IA : </a:t>
            </a:r>
            <a:r>
              <a:rPr lang="fr-CA" dirty="0"/>
              <a:t>VEILLER AUX ENJEUX DE GOUVERNANCE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EB5453-C4A2-7541-A9CC-4918DA856D27}"/>
              </a:ext>
            </a:extLst>
          </p:cNvPr>
          <p:cNvSpPr/>
          <p:nvPr/>
        </p:nvSpPr>
        <p:spPr>
          <a:xfrm>
            <a:off x="7364196" y="2525900"/>
            <a:ext cx="441816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fr-CA" dirty="0"/>
              <a:t>D1. ASSURER LA GOUVERNANCE D’UN PROJET D’IA </a:t>
            </a:r>
          </a:p>
          <a:p>
            <a:pPr eaLnBrk="0" hangingPunct="0"/>
            <a:endParaRPr lang="fr-CA" dirty="0"/>
          </a:p>
          <a:p>
            <a:pPr eaLnBrk="0" hangingPunct="0"/>
            <a:r>
              <a:rPr lang="fr-CA" dirty="0"/>
              <a:t>D2. ÉTABLIR UNE ÉTHIQUE DU PROJET D’IA </a:t>
            </a:r>
          </a:p>
          <a:p>
            <a:pPr eaLnBrk="0" hangingPunct="0"/>
            <a:endParaRPr lang="fr-CA" dirty="0"/>
          </a:p>
          <a:p>
            <a:pPr eaLnBrk="0" hangingPunct="0"/>
            <a:r>
              <a:rPr lang="fr-CA" dirty="0"/>
              <a:t>D3. RESPECTER LES LOIS </a:t>
            </a:r>
          </a:p>
          <a:p>
            <a:pPr eaLnBrk="0" hangingPunct="0"/>
            <a:endParaRPr lang="fr-CA" dirty="0"/>
          </a:p>
          <a:p>
            <a:pPr eaLnBrk="0" hangingPunct="0"/>
            <a:r>
              <a:rPr lang="fr-CA" dirty="0"/>
              <a:t>D4. ÉVALUER LES ENJEUX DE LA CYBERSÉCURITÉ</a:t>
            </a:r>
          </a:p>
        </p:txBody>
      </p:sp>
    </p:spTree>
    <p:extLst>
      <p:ext uri="{BB962C8B-B14F-4D97-AF65-F5344CB8AC3E}">
        <p14:creationId xmlns:p14="http://schemas.microsoft.com/office/powerpoint/2010/main" val="3692207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3EC815-8193-B045-BE8E-E29550A4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Référentiel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F11B3836-2F2C-5B48-9038-4E5C9F1829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22" y="1740593"/>
            <a:ext cx="6388100" cy="478790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2F51296A-461E-FE4F-98EF-B0E8347D8FF0}"/>
              </a:ext>
            </a:extLst>
          </p:cNvPr>
          <p:cNvSpPr txBox="1"/>
          <p:nvPr/>
        </p:nvSpPr>
        <p:spPr>
          <a:xfrm>
            <a:off x="6804817" y="1740593"/>
            <a:ext cx="51573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fr-FR" dirty="0"/>
              <a:t> 05/ </a:t>
            </a:r>
            <a:r>
              <a:rPr lang="fr-CA"/>
              <a:t>E. DOMAINE </a:t>
            </a:r>
            <a:r>
              <a:rPr lang="fr-CA" dirty="0"/>
              <a:t>DES </a:t>
            </a:r>
            <a:r>
              <a:rPr lang="fr-CA"/>
              <a:t>COMPÉTENCES TRANSVERSALES : </a:t>
            </a:r>
            <a:r>
              <a:rPr lang="fr-CA" dirty="0"/>
              <a:t>DÉVELOPPER SES COMPÉTENCES TRANSVERSALES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EB5453-C4A2-7541-A9CC-4918DA856D27}"/>
              </a:ext>
            </a:extLst>
          </p:cNvPr>
          <p:cNvSpPr/>
          <p:nvPr/>
        </p:nvSpPr>
        <p:spPr>
          <a:xfrm>
            <a:off x="7532176" y="2865401"/>
            <a:ext cx="443000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fr-CA" dirty="0"/>
              <a:t>E1. DÉMONTRER UNE INTELLIGENCE RELATIONNELLE </a:t>
            </a:r>
          </a:p>
          <a:p>
            <a:pPr eaLnBrk="0" hangingPunct="0"/>
            <a:endParaRPr lang="fr-CA" dirty="0"/>
          </a:p>
          <a:p>
            <a:pPr eaLnBrk="0" hangingPunct="0"/>
            <a:r>
              <a:rPr lang="fr-CA" dirty="0"/>
              <a:t>E2. FAIRE PREUVE DE QUALITÉS INDIVIDUELLES</a:t>
            </a:r>
          </a:p>
        </p:txBody>
      </p:sp>
    </p:spTree>
    <p:extLst>
      <p:ext uri="{BB962C8B-B14F-4D97-AF65-F5344CB8AC3E}">
        <p14:creationId xmlns:p14="http://schemas.microsoft.com/office/powerpoint/2010/main" val="871332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r-FR" dirty="0"/>
              <a:t>Pour en savoir plus sur le projet</a:t>
            </a:r>
            <a:br>
              <a:rPr lang="fr-FR" dirty="0"/>
            </a:br>
            <a:endParaRPr lang="fr-FR" dirty="0"/>
          </a:p>
        </p:txBody>
      </p:sp>
      <p:sp>
        <p:nvSpPr>
          <p:cNvPr id="8" name="Espace réservé du contenu 4"/>
          <p:cNvSpPr txBox="1">
            <a:spLocks/>
          </p:cNvSpPr>
          <p:nvPr/>
        </p:nvSpPr>
        <p:spPr>
          <a:xfrm>
            <a:off x="684149" y="2741033"/>
            <a:ext cx="9796189" cy="35306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2400" kern="12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Chapitre (accepté) sur l’écosystème montréalais de l’IA :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dirty="0"/>
              <a:t>Tremblay, D.-G., </a:t>
            </a:r>
            <a:r>
              <a:rPr lang="fr-CA" sz="1800" dirty="0" err="1"/>
              <a:t>Yagoubi</a:t>
            </a:r>
            <a:r>
              <a:rPr lang="fr-CA" sz="1800" dirty="0"/>
              <a:t>, A., </a:t>
            </a:r>
            <a:r>
              <a:rPr lang="fr-CA" sz="1800" b="1" dirty="0"/>
              <a:t>Psyché, V.,</a:t>
            </a:r>
            <a:r>
              <a:rPr lang="fr-CA" sz="1800" dirty="0"/>
              <a:t> (sous presse, 2022). </a:t>
            </a:r>
            <a:r>
              <a:rPr lang="en-US" sz="1800" dirty="0"/>
              <a:t>Digital Transformation: An Analysis of the Role of Technology Service Providers in Montreal’s Emerging AI Business Ecosystem. In M. </a:t>
            </a:r>
            <a:r>
              <a:rPr lang="en-US" sz="1800" dirty="0" err="1"/>
              <a:t>Ratajczak-Mrozek</a:t>
            </a:r>
            <a:r>
              <a:rPr lang="en-US" sz="1800" dirty="0"/>
              <a:t>, P. </a:t>
            </a:r>
            <a:r>
              <a:rPr lang="en-US" sz="1800" dirty="0" err="1"/>
              <a:t>Marszalek</a:t>
            </a:r>
            <a:r>
              <a:rPr lang="en-US" sz="1800" dirty="0"/>
              <a:t> (Ed.), Digitalization and Firm Performance. </a:t>
            </a:r>
            <a:r>
              <a:rPr lang="fr-CA" sz="1800" dirty="0" err="1"/>
              <a:t>Examining</a:t>
            </a:r>
            <a:r>
              <a:rPr lang="fr-CA" sz="1800" dirty="0"/>
              <a:t> the Strategic Impact: Springer Nature.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Article (en préparation) : sur l’éthique, gestion responsable de l’IA, approche de gestion inclusive en IA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Article 3 (à venir) : sur le référentiel et sa démarche de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-construction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Rapport final (mai 2022).</a:t>
            </a:r>
          </a:p>
        </p:txBody>
      </p:sp>
    </p:spTree>
    <p:extLst>
      <p:ext uri="{BB962C8B-B14F-4D97-AF65-F5344CB8AC3E}">
        <p14:creationId xmlns:p14="http://schemas.microsoft.com/office/powerpoint/2010/main" val="33467623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Équipes participantes à la </a:t>
            </a:r>
            <a:r>
              <a:rPr lang="fr-FR" sz="3400" dirty="0" err="1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-construction du référentiel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23829" y="1522490"/>
            <a:ext cx="10992702" cy="4571606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800" b="1" dirty="0">
                <a:cs typeface="Arial" panose="020B0604020202020204" pitchFamily="34" charset="0"/>
              </a:rPr>
              <a:t>Université TÉLUQ 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CA" b="1" dirty="0"/>
              <a:t>Responsable du projet PIA-C01 et </a:t>
            </a:r>
            <a:r>
              <a:rPr lang="fr-CA" b="1" dirty="0" err="1"/>
              <a:t>co</a:t>
            </a:r>
            <a:r>
              <a:rPr lang="fr-CA" b="1" dirty="0"/>
              <a:t>-chercheuse</a:t>
            </a:r>
            <a:r>
              <a:rPr lang="fr-CA" dirty="0"/>
              <a:t> : </a:t>
            </a:r>
            <a:r>
              <a:rPr lang="fr-CA" b="1" dirty="0"/>
              <a:t>Diane-Gabrielle Tremblay</a:t>
            </a:r>
            <a:r>
              <a:rPr lang="fr-CA" dirty="0"/>
              <a:t>, Professeure à l’École des sciences de l’administration (</a:t>
            </a:r>
            <a:r>
              <a:rPr lang="fr-CA" u="sng" dirty="0">
                <a:hlinkClick r:id="rId3"/>
              </a:rPr>
              <a:t>dgtrembl@teluq.ca</a:t>
            </a:r>
            <a:r>
              <a:rPr lang="fr-CA" dirty="0"/>
              <a:t>).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CA" b="1" dirty="0"/>
              <a:t>Co-chercheuse du projet PIA-C01</a:t>
            </a:r>
            <a:r>
              <a:rPr lang="fr-CA" dirty="0"/>
              <a:t> : </a:t>
            </a:r>
            <a:r>
              <a:rPr lang="fr-CA" b="1" dirty="0"/>
              <a:t>Valéry Psyché</a:t>
            </a:r>
            <a:r>
              <a:rPr lang="fr-CA" dirty="0"/>
              <a:t>, Professeure au Département éducation (</a:t>
            </a:r>
            <a:r>
              <a:rPr lang="fr-CA" u="sng" dirty="0">
                <a:hlinkClick r:id="rId4"/>
              </a:rPr>
              <a:t>valery.psyche@teluq.ca</a:t>
            </a:r>
            <a:r>
              <a:rPr lang="fr-CA" dirty="0"/>
              <a:t>).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CA" b="1" dirty="0"/>
              <a:t>Coordonnatrice du projet PIA-C01 et </a:t>
            </a:r>
            <a:r>
              <a:rPr lang="fr-CA" b="1" dirty="0" err="1"/>
              <a:t>co</a:t>
            </a:r>
            <a:r>
              <a:rPr lang="fr-CA" b="1" dirty="0"/>
              <a:t>-chercheuse </a:t>
            </a:r>
            <a:r>
              <a:rPr lang="fr-CA" dirty="0"/>
              <a:t>: </a:t>
            </a:r>
            <a:r>
              <a:rPr lang="fr-CA" b="1" dirty="0"/>
              <a:t>Amina </a:t>
            </a:r>
            <a:r>
              <a:rPr lang="fr-CA" b="1" dirty="0" err="1"/>
              <a:t>Yagoubi</a:t>
            </a:r>
            <a:r>
              <a:rPr lang="fr-CA" dirty="0"/>
              <a:t>, Sociologue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CA" dirty="0"/>
              <a:t> (</a:t>
            </a:r>
            <a:r>
              <a:rPr lang="fr-CA" u="sng" dirty="0">
                <a:hlinkClick r:id="rId5"/>
              </a:rPr>
              <a:t>amina.yagoubi@teluq.ca</a:t>
            </a:r>
            <a:r>
              <a:rPr lang="fr-CA" dirty="0"/>
              <a:t>).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fr-C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800" b="1" dirty="0">
                <a:cs typeface="Arial" panose="020B0604020202020204" pitchFamily="34" charset="0"/>
              </a:rPr>
              <a:t>Collège Bois de Boulogne/JACOBB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CA" b="1" dirty="0" err="1"/>
              <a:t>Halia</a:t>
            </a:r>
            <a:r>
              <a:rPr lang="fr-CA" dirty="0"/>
              <a:t> </a:t>
            </a:r>
            <a:r>
              <a:rPr lang="fr-CA" b="1" dirty="0"/>
              <a:t>Ferhat, </a:t>
            </a:r>
            <a:r>
              <a:rPr lang="fr-CA" dirty="0"/>
              <a:t>Conseillère pédagogique responsable des programmes informatiques et de la formation en ligne (</a:t>
            </a:r>
            <a:r>
              <a:rPr lang="fr-CA" u="sng" dirty="0">
                <a:hlinkClick r:id="rId6"/>
              </a:rPr>
              <a:t>halia.ferhat@bdeb.qc.ca</a:t>
            </a:r>
            <a:r>
              <a:rPr lang="fr-CA" dirty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CA" b="1" dirty="0" err="1"/>
              <a:t>Nesrine</a:t>
            </a:r>
            <a:r>
              <a:rPr lang="fr-CA" b="1" dirty="0"/>
              <a:t> El </a:t>
            </a:r>
            <a:r>
              <a:rPr lang="fr-CA" b="1" dirty="0" err="1"/>
              <a:t>Zemirli</a:t>
            </a:r>
            <a:r>
              <a:rPr lang="fr-CA" dirty="0"/>
              <a:t>, chercheuse chez </a:t>
            </a:r>
            <a:r>
              <a:rPr lang="fr-CA" dirty="0" err="1"/>
              <a:t>Jacobb</a:t>
            </a:r>
            <a:r>
              <a:rPr lang="fr-CA" dirty="0"/>
              <a:t> : Centre d’intelligence artificielle appliquée (</a:t>
            </a:r>
            <a:r>
              <a:rPr lang="fr-CA" u="sng" dirty="0">
                <a:hlinkClick r:id="rId7"/>
              </a:rPr>
              <a:t>nesrine.zemirli@jacobb.ai</a:t>
            </a:r>
            <a:r>
              <a:rPr lang="fr-CA" dirty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fr-CA" dirty="0"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800" b="1" dirty="0">
                <a:latin typeface="Arial" panose="020B0604020202020204" pitchFamily="34" charset="0"/>
                <a:cs typeface="Arial" panose="020B0604020202020204" pitchFamily="34" charset="0"/>
              </a:rPr>
              <a:t>Collège Alma/COLAB 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CA" b="1" dirty="0"/>
              <a:t>Jean-Daniel Fleury</a:t>
            </a:r>
            <a:r>
              <a:rPr lang="fr-CA" dirty="0"/>
              <a:t>, Chargé de projet chez </a:t>
            </a:r>
            <a:r>
              <a:rPr lang="fr-CA" dirty="0" err="1"/>
              <a:t>Colab</a:t>
            </a:r>
            <a:r>
              <a:rPr lang="fr-CA" dirty="0"/>
              <a:t> — Innovation sociale et culture numérique</a:t>
            </a:r>
            <a:r>
              <a:rPr lang="fr-FR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dirty="0"/>
              <a:t>(</a:t>
            </a:r>
            <a:r>
              <a:rPr lang="fr-FR" u="sng" dirty="0">
                <a:hlinkClick r:id="rId8"/>
              </a:rPr>
              <a:t>jean-daniel.fleury@colabnumerique.com</a:t>
            </a:r>
            <a:r>
              <a:rPr lang="fr-FR" dirty="0"/>
              <a:t>)</a:t>
            </a:r>
            <a:endParaRPr lang="fr-CA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CA" b="1" dirty="0"/>
              <a:t>Yves Otis</a:t>
            </a:r>
            <a:r>
              <a:rPr lang="fr-CA" dirty="0"/>
              <a:t>, Chargé de projet chez </a:t>
            </a:r>
            <a:r>
              <a:rPr lang="fr-CA" dirty="0" err="1"/>
              <a:t>Colab</a:t>
            </a:r>
            <a:r>
              <a:rPr lang="fr-CA" dirty="0"/>
              <a:t> — Innovation sociale et culture numérique (</a:t>
            </a:r>
            <a:r>
              <a:rPr lang="fr-CA" u="sng" dirty="0">
                <a:hlinkClick r:id="rId9"/>
              </a:rPr>
              <a:t>yves.otis@colabnumerique.com</a:t>
            </a:r>
            <a:r>
              <a:rPr lang="fr-CA" dirty="0"/>
              <a:t>) 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rtl="0">
              <a:spcAft>
                <a:spcPts val="1200"/>
              </a:spcAft>
              <a:buNone/>
            </a:pP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 6" descr="Flèche vers la droite avec lien hypertexte vers le centre d’aide PowerPoint pour Mac. Sélectionnez l’image pour obtenir plus d’informations dans le centre d’aide PowerPoint pour Mac">
            <a:hlinkClick r:id="rId10" tooltip="Sélectionnez ici pour obtenir plus d’informations dans le centre d’aide PowerPoint pour Mac."/>
            <a:extLst>
              <a:ext uri="{FF2B5EF4-FFF2-40B4-BE49-F238E27FC236}">
                <a16:creationId xmlns:a16="http://schemas.microsoft.com/office/drawing/2014/main" id="{68DA7C7E-62F6-3B48-AAE5-C12928DF0D2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7" y="1522490"/>
            <a:ext cx="661940" cy="661940"/>
          </a:xfrm>
          <a:prstGeom prst="rect">
            <a:avLst/>
          </a:prstGeom>
        </p:spPr>
      </p:pic>
      <p:pic>
        <p:nvPicPr>
          <p:cNvPr id="9" name="Image 8" descr="Flèche vers la droite avec lien hypertexte vers le centre d’aide PowerPoint pour Mac. Sélectionnez l’image pour obtenir plus d’informations dans le centre d’aide PowerPoint pour Mac">
            <a:hlinkClick r:id="rId10" tooltip="Sélectionnez ici pour obtenir plus d’informations dans le centre d’aide PowerPoint pour Mac."/>
            <a:extLst>
              <a:ext uri="{FF2B5EF4-FFF2-40B4-BE49-F238E27FC236}">
                <a16:creationId xmlns:a16="http://schemas.microsoft.com/office/drawing/2014/main" id="{E85C013F-F18A-504E-B548-FC82E2E9E0C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7" y="3429000"/>
            <a:ext cx="661940" cy="661940"/>
          </a:xfrm>
          <a:prstGeom prst="rect">
            <a:avLst/>
          </a:prstGeom>
        </p:spPr>
      </p:pic>
      <p:pic>
        <p:nvPicPr>
          <p:cNvPr id="11" name="Image 10" descr="Flèche vers la droite avec lien hypertexte vers le centre d’aide PowerPoint pour Mac. Sélectionnez l’image pour obtenir plus d’informations dans le centre d’aide PowerPoint pour Mac">
            <a:hlinkClick r:id="rId10" tooltip="Sélectionnez ici pour obtenir plus d’informations dans le centre d’aide PowerPoint pour Mac."/>
            <a:extLst>
              <a:ext uri="{FF2B5EF4-FFF2-40B4-BE49-F238E27FC236}">
                <a16:creationId xmlns:a16="http://schemas.microsoft.com/office/drawing/2014/main" id="{0599BABA-E854-BF41-A5ED-1D4F384A770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7" y="4669914"/>
            <a:ext cx="661940" cy="66194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D07A0825-C685-F246-AA9D-2C4471FDAE1C}"/>
              </a:ext>
            </a:extLst>
          </p:cNvPr>
          <p:cNvSpPr txBox="1"/>
          <p:nvPr/>
        </p:nvSpPr>
        <p:spPr>
          <a:xfrm>
            <a:off x="8741044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4520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3752" y="0"/>
            <a:ext cx="10749367" cy="1208868"/>
          </a:xfrm>
        </p:spPr>
        <p:txBody>
          <a:bodyPr rtlCol="0">
            <a:normAutofit/>
          </a:bodyPr>
          <a:lstStyle/>
          <a:p>
            <a:pPr lvl="0" rtl="0"/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Description du projet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649945" y="1731495"/>
            <a:ext cx="11129679" cy="4731298"/>
          </a:xfrm>
        </p:spPr>
        <p:txBody>
          <a:bodyPr rtlCol="0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000" b="1" dirty="0"/>
              <a:t>Objectif : </a:t>
            </a:r>
            <a:r>
              <a:rPr lang="fr-CA" sz="2000" dirty="0"/>
              <a:t>Le projet vise à définir un référentiel des compétences essentielles au développement du numérique et à la gestion de l’intelligence artificielle au sein des organisations, dans une perspective éthique et durable. Ce référentiel pourra donner lieu à des formations de niveau collégial ou universitaire. L’intégration des contenus de l’IA, la gestion de l’IA, l’organisation du travail dans un contexte d’IA comptent parmi les principaux sujets étudiés.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000" b="1" dirty="0">
                <a:latin typeface="Arial" panose="020B0604020202020204" pitchFamily="34" charset="0"/>
                <a:cs typeface="Arial" panose="020B0604020202020204" pitchFamily="34" charset="0"/>
              </a:rPr>
              <a:t>Durée :</a:t>
            </a:r>
            <a:r>
              <a:rPr lang="fr-CA" sz="2000" dirty="0"/>
              <a:t> février 2020 à juin 2022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000" b="1" dirty="0">
                <a:latin typeface="Arial" panose="020B0604020202020204" pitchFamily="34" charset="0"/>
                <a:cs typeface="Arial" panose="020B0604020202020204" pitchFamily="34" charset="0"/>
              </a:rPr>
              <a:t>Livrables : </a:t>
            </a:r>
            <a:r>
              <a:rPr lang="fr-CA" sz="2000" dirty="0"/>
              <a:t>Un référentiel visant à répondre aux besoins 1) des entreprises et 2) des programmes de formation; un rapport de recherche (revue de littérature et synthèse des connaissances), un plan de transfert des connaissances (articles, séminaire). 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676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3752" y="0"/>
            <a:ext cx="10749367" cy="1208868"/>
          </a:xfrm>
        </p:spPr>
        <p:txBody>
          <a:bodyPr rtlCol="0">
            <a:normAutofit/>
          </a:bodyPr>
          <a:lstStyle/>
          <a:p>
            <a:pPr lvl="0" rtl="0"/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Démarche de </a:t>
            </a:r>
            <a:r>
              <a:rPr lang="fr-FR" sz="3400" dirty="0" err="1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-construction du référentiel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667873" y="1731495"/>
            <a:ext cx="11376101" cy="4839786"/>
          </a:xfrm>
        </p:spPr>
        <p:txBody>
          <a:bodyPr rtlCol="0">
            <a:noAutofit/>
          </a:bodyPr>
          <a:lstStyle/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Étape 1 : planification des travaux préparatoires à l’atelier de </a:t>
            </a:r>
            <a:r>
              <a:rPr lang="fr-FR" sz="2400" dirty="0" err="1"/>
              <a:t>co</a:t>
            </a:r>
            <a:r>
              <a:rPr lang="fr-FR" sz="2400" dirty="0"/>
              <a:t>-construction du référentiel </a:t>
            </a:r>
          </a:p>
          <a:p>
            <a:pPr marL="971550" lvl="1" indent="-285750">
              <a:lnSpc>
                <a:spcPct val="10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fr-CA" sz="1800" dirty="0"/>
              <a:t>Rencontres de l’équipe de chercheurs</a:t>
            </a:r>
          </a:p>
          <a:p>
            <a:pPr marL="971550" lvl="1" indent="-285750">
              <a:lnSpc>
                <a:spcPct val="10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fr-CA" sz="1800" dirty="0"/>
              <a:t>Choix et </a:t>
            </a:r>
            <a:r>
              <a:rPr lang="fr-CA" sz="2000" dirty="0"/>
              <a:t>adaptation de la méthodologie choisie : DACUM (</a:t>
            </a:r>
            <a:r>
              <a:rPr lang="fr-FR" sz="2000" dirty="0" err="1"/>
              <a:t>Developing</a:t>
            </a:r>
            <a:r>
              <a:rPr lang="fr-FR" sz="2000" dirty="0"/>
              <a:t> A </a:t>
            </a:r>
            <a:r>
              <a:rPr lang="fr-FR" sz="2000" dirty="0" err="1"/>
              <a:t>CUrriculuM</a:t>
            </a:r>
            <a:r>
              <a:rPr lang="fr-CA" sz="2000" dirty="0"/>
              <a:t>)</a:t>
            </a:r>
          </a:p>
          <a:p>
            <a:pPr marL="971550" lvl="1" indent="-285750">
              <a:lnSpc>
                <a:spcPct val="10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dirty="0"/>
              <a:t>Constitution d’un comité d’experts, organisation atelier en mode virtuel, outils, etc.</a:t>
            </a:r>
            <a:endParaRPr lang="fr-CA" sz="2000" dirty="0"/>
          </a:p>
          <a:p>
            <a:pPr marL="971550" lvl="1" indent="-285750">
              <a:lnSpc>
                <a:spcPct val="10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fr-CA" sz="2000" dirty="0"/>
              <a:t>Organisation de </a:t>
            </a:r>
            <a:r>
              <a:rPr lang="fr-CA" sz="2000" i="1" dirty="0"/>
              <a:t>3 groupes de discussion avec experts : en avril/mai 2020.</a:t>
            </a:r>
          </a:p>
          <a:p>
            <a:pPr marL="971550" lvl="1" indent="-285750">
              <a:lnSpc>
                <a:spcPct val="10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fr-CA" sz="2000" i="1" dirty="0"/>
              <a:t>Organisation de 25 entrevues individuelles avec des experts : à plusieurs moments.</a:t>
            </a:r>
            <a:endParaRPr lang="fr-CA" sz="2000" dirty="0"/>
          </a:p>
          <a:p>
            <a:pPr marL="971550" lvl="1" indent="-285750">
              <a:lnSpc>
                <a:spcPct val="10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fr-CA" sz="2000" dirty="0"/>
              <a:t>Veille scientifique et revue de littérature :</a:t>
            </a:r>
          </a:p>
          <a:p>
            <a:pPr marL="1428750" lvl="2" indent="-285750">
              <a:lnSpc>
                <a:spcPct val="10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fr-CA" sz="1800" dirty="0"/>
              <a:t>Identification sous forme d’énoncés d’éléments provenant de la revue de littérature.</a:t>
            </a:r>
          </a:p>
          <a:p>
            <a:pPr marL="1428750" lvl="2" indent="-285750">
              <a:lnSpc>
                <a:spcPct val="10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fr-CA" sz="2000" dirty="0"/>
              <a:t>Analyse de la situation de travail </a:t>
            </a:r>
            <a:r>
              <a:rPr lang="fr-CA" sz="2000" i="1" dirty="0"/>
              <a:t>du métier de gestionnaire de projet en IA</a:t>
            </a:r>
          </a:p>
          <a:p>
            <a:pPr marL="1428750" lvl="2" indent="-285750">
              <a:lnSpc>
                <a:spcPct val="10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dirty="0"/>
              <a:t>Définition de la portée du référentiel en comparaison avec d’autres existants (</a:t>
            </a:r>
            <a:r>
              <a:rPr lang="fr-CA" sz="2000" dirty="0"/>
              <a:t>GRHA, AUNEGE-FNEGE, ADMA,… </a:t>
            </a:r>
            <a:r>
              <a:rPr lang="fr-FR" sz="2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22132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3752" y="0"/>
            <a:ext cx="10749367" cy="1208868"/>
          </a:xfrm>
        </p:spPr>
        <p:txBody>
          <a:bodyPr rtlCol="0">
            <a:normAutofit/>
          </a:bodyPr>
          <a:lstStyle/>
          <a:p>
            <a:pPr lvl="0" rtl="0"/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Démarche de </a:t>
            </a:r>
            <a:r>
              <a:rPr lang="fr-FR" sz="3400" dirty="0" err="1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-construction du référentiel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667873" y="1731495"/>
            <a:ext cx="11376101" cy="4622810"/>
          </a:xfrm>
        </p:spPr>
        <p:txBody>
          <a:bodyPr rtlCol="0">
            <a:noAutofit/>
          </a:bodyPr>
          <a:lstStyle/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Étape 2 : </a:t>
            </a:r>
            <a:r>
              <a:rPr lang="fr-FR" sz="2200" dirty="0"/>
              <a:t>Tenue de l’atelier de </a:t>
            </a:r>
            <a:r>
              <a:rPr lang="fr-FR" sz="2200" dirty="0" err="1"/>
              <a:t>co</a:t>
            </a:r>
            <a:r>
              <a:rPr lang="fr-FR" sz="2200" dirty="0"/>
              <a:t>-construction d’une charte des compétences avec un groupe d’experts-praticiens (3 demies — journées);</a:t>
            </a:r>
          </a:p>
          <a:p>
            <a:pPr marL="1028700" lvl="1" indent="-342900">
              <a:lnSpc>
                <a:spcPct val="12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dirty="0"/>
              <a:t>Une dizaine experts issues de domaines de la gestion et de la science des données/IA</a:t>
            </a:r>
          </a:p>
          <a:p>
            <a:pPr marL="1028700" lvl="1" indent="-342900">
              <a:lnSpc>
                <a:spcPct val="12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dirty="0"/>
              <a:t>Du 27, 28 et 29 octobre 2020;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200" dirty="0"/>
              <a:t>Étape 3 : travaux post-atelier (1/2 jour); </a:t>
            </a:r>
          </a:p>
          <a:p>
            <a:pPr marL="1028700" lvl="1" indent="-342900">
              <a:lnSpc>
                <a:spcPct val="12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dirty="0"/>
              <a:t>Nettoyage du tableau MIRO, organisation des vignettes.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91354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3752" y="0"/>
            <a:ext cx="10749367" cy="1208868"/>
          </a:xfrm>
        </p:spPr>
        <p:txBody>
          <a:bodyPr rtlCol="0">
            <a:normAutofit/>
          </a:bodyPr>
          <a:lstStyle/>
          <a:p>
            <a:pPr lvl="0"/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Démarche de </a:t>
            </a:r>
            <a:r>
              <a:rPr lang="fr-FR" sz="3400" dirty="0" err="1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-construction du référentiel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667873" y="1731495"/>
            <a:ext cx="11376101" cy="4344839"/>
          </a:xfrm>
        </p:spPr>
        <p:txBody>
          <a:bodyPr rtlCol="0">
            <a:noAutofit/>
          </a:bodyPr>
          <a:lstStyle/>
          <a:p>
            <a:pPr marL="457200" indent="-4572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Étape 4 : Validation de la charte des compétences par l’équipe de recherche.</a:t>
            </a:r>
          </a:p>
          <a:p>
            <a:pPr marL="457200" indent="-4572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Étape 5 : Analyse détaillée des compétences au moyen de </a:t>
            </a:r>
          </a:p>
          <a:p>
            <a:pPr marL="1143000" lvl="1" indent="-457200">
              <a:lnSpc>
                <a:spcPct val="12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400" dirty="0"/>
              <a:t>rencontres avec des experts ciblés.</a:t>
            </a:r>
          </a:p>
          <a:p>
            <a:pPr marL="1600200" lvl="2" indent="-457200">
              <a:lnSpc>
                <a:spcPct val="12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200" b="1" dirty="0"/>
              <a:t>Résultat par compétence </a:t>
            </a:r>
            <a:r>
              <a:rPr lang="fr-FR" sz="2200" dirty="0"/>
              <a:t>: gestes clés, exemples/explications issus de pratiques; compétences transversales particulièrement sollicitées.</a:t>
            </a:r>
            <a:endParaRPr lang="fr-FR" sz="2400" dirty="0"/>
          </a:p>
          <a:p>
            <a:pPr marL="1143000" lvl="1" indent="-457200">
              <a:lnSpc>
                <a:spcPct val="12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400" dirty="0"/>
              <a:t>Analyse croisée avec autres référentiels connexes (</a:t>
            </a:r>
            <a:r>
              <a:rPr lang="fr-CA" sz="2400" dirty="0"/>
              <a:t>GRHA, AUNEGE-FNEGE</a:t>
            </a:r>
            <a:r>
              <a:rPr lang="fr-FR" sz="2400" dirty="0"/>
              <a:t>)…</a:t>
            </a:r>
          </a:p>
          <a:p>
            <a:pPr marL="457200" indent="-4572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Étape 6 : Révision et </a:t>
            </a:r>
            <a:r>
              <a:rPr lang="fr-FR" sz="2400" dirty="0" err="1"/>
              <a:t>co-écriture</a:t>
            </a:r>
            <a:r>
              <a:rPr lang="fr-FR" sz="2400" dirty="0"/>
              <a:t> finale de l’équipe de recherche.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04D2EB4D-044D-3D4B-8B18-ACF83B486334}"/>
              </a:ext>
            </a:extLst>
          </p:cNvPr>
          <p:cNvGrpSpPr/>
          <p:nvPr/>
        </p:nvGrpSpPr>
        <p:grpSpPr>
          <a:xfrm>
            <a:off x="2432380" y="5378093"/>
            <a:ext cx="360" cy="360"/>
            <a:chOff x="2432380" y="5378093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19" name="Entrée manuscrite 18">
                  <a:extLst>
                    <a:ext uri="{FF2B5EF4-FFF2-40B4-BE49-F238E27FC236}">
                      <a16:creationId xmlns:a16="http://schemas.microsoft.com/office/drawing/2014/main" id="{1488461B-915F-5D4C-ABFC-5F0ED2AC05C2}"/>
                    </a:ext>
                  </a:extLst>
                </p14:cNvPr>
                <p14:cNvContentPartPr/>
                <p14:nvPr/>
              </p14:nvContentPartPr>
              <p14:xfrm>
                <a:off x="2432380" y="5378093"/>
                <a:ext cx="360" cy="360"/>
              </p14:xfrm>
            </p:contentPart>
          </mc:Choice>
          <mc:Fallback xmlns="">
            <p:pic>
              <p:nvPicPr>
                <p:cNvPr id="19" name="Entrée manuscrite 18">
                  <a:extLst>
                    <a:ext uri="{FF2B5EF4-FFF2-40B4-BE49-F238E27FC236}">
                      <a16:creationId xmlns:a16="http://schemas.microsoft.com/office/drawing/2014/main" id="{1488461B-915F-5D4C-ABFC-5F0ED2AC05C2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423740" y="536909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0" name="Entrée manuscrite 19">
                  <a:extLst>
                    <a:ext uri="{FF2B5EF4-FFF2-40B4-BE49-F238E27FC236}">
                      <a16:creationId xmlns:a16="http://schemas.microsoft.com/office/drawing/2014/main" id="{C4EEF56E-7CF9-C349-892B-1C7360FA3D19}"/>
                    </a:ext>
                  </a:extLst>
                </p14:cNvPr>
                <p14:cNvContentPartPr/>
                <p14:nvPr/>
              </p14:nvContentPartPr>
              <p14:xfrm>
                <a:off x="2432380" y="5378093"/>
                <a:ext cx="360" cy="360"/>
              </p14:xfrm>
            </p:contentPart>
          </mc:Choice>
          <mc:Fallback xmlns="">
            <p:pic>
              <p:nvPicPr>
                <p:cNvPr id="20" name="Entrée manuscrite 19">
                  <a:extLst>
                    <a:ext uri="{FF2B5EF4-FFF2-40B4-BE49-F238E27FC236}">
                      <a16:creationId xmlns:a16="http://schemas.microsoft.com/office/drawing/2014/main" id="{C4EEF56E-7CF9-C349-892B-1C7360FA3D19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423740" y="536909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537701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3752" y="0"/>
            <a:ext cx="10749367" cy="1208868"/>
          </a:xfrm>
        </p:spPr>
        <p:txBody>
          <a:bodyPr rtlCol="0">
            <a:normAutofit/>
          </a:bodyPr>
          <a:lstStyle/>
          <a:p>
            <a:pPr lvl="0"/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Présentation du référentiel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667873" y="1731495"/>
            <a:ext cx="11376101" cy="4344839"/>
          </a:xfrm>
        </p:spPr>
        <p:txBody>
          <a:bodyPr rtlCol="0">
            <a:noAutofit/>
          </a:bodyPr>
          <a:lstStyle/>
          <a:p>
            <a:pPr lvl="1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fr-FR" sz="3200" dirty="0"/>
              <a:t> 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04D2EB4D-044D-3D4B-8B18-ACF83B486334}"/>
              </a:ext>
            </a:extLst>
          </p:cNvPr>
          <p:cNvGrpSpPr/>
          <p:nvPr/>
        </p:nvGrpSpPr>
        <p:grpSpPr>
          <a:xfrm>
            <a:off x="2432380" y="5378093"/>
            <a:ext cx="360" cy="360"/>
            <a:chOff x="2432380" y="5378093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19" name="Entrée manuscrite 18">
                  <a:extLst>
                    <a:ext uri="{FF2B5EF4-FFF2-40B4-BE49-F238E27FC236}">
                      <a16:creationId xmlns:a16="http://schemas.microsoft.com/office/drawing/2014/main" id="{1488461B-915F-5D4C-ABFC-5F0ED2AC05C2}"/>
                    </a:ext>
                  </a:extLst>
                </p14:cNvPr>
                <p14:cNvContentPartPr/>
                <p14:nvPr/>
              </p14:nvContentPartPr>
              <p14:xfrm>
                <a:off x="2432380" y="5378093"/>
                <a:ext cx="360" cy="360"/>
              </p14:xfrm>
            </p:contentPart>
          </mc:Choice>
          <mc:Fallback xmlns="">
            <p:pic>
              <p:nvPicPr>
                <p:cNvPr id="19" name="Entrée manuscrite 18">
                  <a:extLst>
                    <a:ext uri="{FF2B5EF4-FFF2-40B4-BE49-F238E27FC236}">
                      <a16:creationId xmlns:a16="http://schemas.microsoft.com/office/drawing/2014/main" id="{1488461B-915F-5D4C-ABFC-5F0ED2AC05C2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423380" y="536909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0" name="Entrée manuscrite 19">
                  <a:extLst>
                    <a:ext uri="{FF2B5EF4-FFF2-40B4-BE49-F238E27FC236}">
                      <a16:creationId xmlns:a16="http://schemas.microsoft.com/office/drawing/2014/main" id="{C4EEF56E-7CF9-C349-892B-1C7360FA3D19}"/>
                    </a:ext>
                  </a:extLst>
                </p14:cNvPr>
                <p14:cNvContentPartPr/>
                <p14:nvPr/>
              </p14:nvContentPartPr>
              <p14:xfrm>
                <a:off x="2432380" y="5378093"/>
                <a:ext cx="360" cy="360"/>
              </p14:xfrm>
            </p:contentPart>
          </mc:Choice>
          <mc:Fallback xmlns="">
            <p:pic>
              <p:nvPicPr>
                <p:cNvPr id="20" name="Entrée manuscrite 19">
                  <a:extLst>
                    <a:ext uri="{FF2B5EF4-FFF2-40B4-BE49-F238E27FC236}">
                      <a16:creationId xmlns:a16="http://schemas.microsoft.com/office/drawing/2014/main" id="{C4EEF56E-7CF9-C349-892B-1C7360FA3D19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423380" y="536909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765F7429-9280-7847-B1F4-EE1C7A918E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822700"/>
              </p:ext>
            </p:extLst>
          </p:nvPr>
        </p:nvGraphicFramePr>
        <p:xfrm>
          <a:off x="838200" y="1731495"/>
          <a:ext cx="10515600" cy="4418711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3363521828"/>
                    </a:ext>
                  </a:extLst>
                </a:gridCol>
              </a:tblGrid>
              <a:tr h="43448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CA" sz="2800" i="1" dirty="0">
                          <a:solidFill>
                            <a:srgbClr val="404040"/>
                          </a:solidFill>
                          <a:effectLst/>
                          <a:latin typeface="Helvetica" pitchFamily="2" charset="0"/>
                        </a:rPr>
                        <a:t>«Un bon gestionnaire de projet IA est un bon généraliste qui maitrise bien les principes de gestion de projet (ex. : PMI) et est capable de s’entourer des spécialistes requis pour assurer une bonne gestion de risque et d’opportunité. Un gestionnaire de projet IA doit connaitre les risques associés à sa technologie et aux affaires de la compagnie : risques de conception, juridique, </a:t>
                      </a:r>
                      <a:r>
                        <a:rPr lang="fr-CA" sz="2800" i="1" dirty="0" err="1">
                          <a:solidFill>
                            <a:srgbClr val="404040"/>
                          </a:solidFill>
                          <a:effectLst/>
                          <a:latin typeface="Helvetica" pitchFamily="2" charset="0"/>
                        </a:rPr>
                        <a:t>cybersécurité</a:t>
                      </a:r>
                      <a:r>
                        <a:rPr lang="fr-CA" sz="2800" i="1" dirty="0">
                          <a:solidFill>
                            <a:srgbClr val="404040"/>
                          </a:solidFill>
                          <a:effectLst/>
                          <a:latin typeface="Helvetica" pitchFamily="2" charset="0"/>
                        </a:rPr>
                        <a:t>, etc.» (GT2) </a:t>
                      </a:r>
                      <a:endParaRPr lang="fr-CA" sz="2800" dirty="0">
                        <a:solidFill>
                          <a:srgbClr val="40404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010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063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3EC815-8193-B045-BE8E-E29550A4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Référentiel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F11B3836-2F2C-5B48-9038-4E5C9F1829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22" y="1740593"/>
            <a:ext cx="6388100" cy="47879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AEB5453-C4A2-7541-A9CC-4918DA856D27}"/>
              </a:ext>
            </a:extLst>
          </p:cNvPr>
          <p:cNvSpPr/>
          <p:nvPr/>
        </p:nvSpPr>
        <p:spPr>
          <a:xfrm>
            <a:off x="6778172" y="1352338"/>
            <a:ext cx="518400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dirty="0"/>
              <a:t>Il rassemble : 5 domaines</a:t>
            </a:r>
          </a:p>
          <a:p>
            <a:endParaRPr lang="fr-CA" dirty="0"/>
          </a:p>
          <a:p>
            <a:r>
              <a:rPr lang="fr-CA" dirty="0"/>
              <a:t>Il contient 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les compétences essentielles et transversales pour un gestionnaire de projets en 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dirty="0"/>
              <a:t>des compétences spécifiques viennent préciser celles-ci. </a:t>
            </a:r>
          </a:p>
          <a:p>
            <a:endParaRPr lang="fr-CA" dirty="0"/>
          </a:p>
          <a:p>
            <a:r>
              <a:rPr lang="fr-CA" dirty="0"/>
              <a:t>Issues 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des ateliers de </a:t>
            </a:r>
            <a:r>
              <a:rPr lang="fr-CA" dirty="0" err="1"/>
              <a:t>co</a:t>
            </a:r>
            <a:r>
              <a:rPr lang="fr-CA" dirty="0"/>
              <a:t>-construction (octobre 2020 : 11 experts) animés selon la méthode DACUM.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de l’analyse qualitative d’entrevues semi-dirigées (avril-juin 2020 et novembre-décembre 2020 à février 2021 : 25 experts).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Le domaine des compétences transversales a été croisé avec la liste des compétences transversales du référentiel du gestionnaire québécois (</a:t>
            </a:r>
            <a:r>
              <a:rPr lang="fr-CA" dirty="0" err="1"/>
              <a:t>AdmA</a:t>
            </a:r>
            <a:r>
              <a:rPr lang="fr-CA" dirty="0"/>
              <a:t>, 2019). 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2269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3EC815-8193-B045-BE8E-E29550A4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Référentiel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F11B3836-2F2C-5B48-9038-4E5C9F1829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22" y="1568065"/>
            <a:ext cx="6388100" cy="478790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2F51296A-461E-FE4F-98EF-B0E8347D8FF0}"/>
              </a:ext>
            </a:extLst>
          </p:cNvPr>
          <p:cNvSpPr txBox="1"/>
          <p:nvPr/>
        </p:nvSpPr>
        <p:spPr>
          <a:xfrm>
            <a:off x="6804817" y="1568065"/>
            <a:ext cx="5157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01/ A. DOMAINE DE LA GESTION DE PROJET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EB5453-C4A2-7541-A9CC-4918DA856D27}"/>
              </a:ext>
            </a:extLst>
          </p:cNvPr>
          <p:cNvSpPr/>
          <p:nvPr/>
        </p:nvSpPr>
        <p:spPr>
          <a:xfrm>
            <a:off x="7523262" y="1937397"/>
            <a:ext cx="4438916" cy="2540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CA" dirty="0"/>
              <a:t>A1. INITIALISER UN PROJET IA</a:t>
            </a:r>
          </a:p>
          <a:p>
            <a:pPr>
              <a:lnSpc>
                <a:spcPct val="150000"/>
              </a:lnSpc>
            </a:pPr>
            <a:r>
              <a:rPr lang="fr-CA" dirty="0"/>
              <a:t>A2. PLANIFIER UN PROJET IA </a:t>
            </a:r>
          </a:p>
          <a:p>
            <a:pPr>
              <a:lnSpc>
                <a:spcPct val="150000"/>
              </a:lnSpc>
            </a:pPr>
            <a:r>
              <a:rPr lang="fr-CA" dirty="0"/>
              <a:t>A3. EXÉCUTER UN PROJET IA </a:t>
            </a:r>
          </a:p>
          <a:p>
            <a:pPr>
              <a:lnSpc>
                <a:spcPct val="150000"/>
              </a:lnSpc>
            </a:pPr>
            <a:r>
              <a:rPr lang="fr-CA" dirty="0"/>
              <a:t>A4. SUPERVISER ET CONTRÔLER LE PROJET</a:t>
            </a:r>
          </a:p>
          <a:p>
            <a:pPr>
              <a:lnSpc>
                <a:spcPct val="150000"/>
              </a:lnSpc>
            </a:pPr>
            <a:r>
              <a:rPr lang="fr-CA" dirty="0"/>
              <a:t>A5. CLÔTURER LE PROJET IA</a:t>
            </a:r>
            <a:endParaRPr lang="fr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266249"/>
      </p:ext>
    </p:extLst>
  </p:cSld>
  <p:clrMapOvr>
    <a:masterClrMapping/>
  </p:clrMapOvr>
</p:sld>
</file>

<file path=ppt/theme/theme1.xml><?xml version="1.0" encoding="utf-8"?>
<a:theme xmlns:a="http://schemas.openxmlformats.org/drawingml/2006/main" name="DocBienven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7622692_TF16391504" id="{4CBCE03C-583D-422C-A9E1-6ADE35998C6A}" vid="{95DDA548-99B4-444A-AD5E-ABD5CB6943FC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DocBienvenue</Template>
  <TotalTime>2701</TotalTime>
  <Words>1325</Words>
  <Application>Microsoft Macintosh PowerPoint</Application>
  <PresentationFormat>Grand écran</PresentationFormat>
  <Paragraphs>120</Paragraphs>
  <Slides>14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Calibri</vt:lpstr>
      <vt:lpstr>Helvetica</vt:lpstr>
      <vt:lpstr>Wingdings</vt:lpstr>
      <vt:lpstr>DocBienvenue</vt:lpstr>
      <vt:lpstr>PROJET PIA – C01</vt:lpstr>
      <vt:lpstr>Équipes participantes à la co-construction du référentiel</vt:lpstr>
      <vt:lpstr>Description du projet</vt:lpstr>
      <vt:lpstr>Démarche de co-construction du référentiel</vt:lpstr>
      <vt:lpstr>Démarche de co-construction du référentiel</vt:lpstr>
      <vt:lpstr>Démarche de co-construction du référentiel</vt:lpstr>
      <vt:lpstr>Présentation du référentiel</vt:lpstr>
      <vt:lpstr>Référentiel</vt:lpstr>
      <vt:lpstr>Référentiel</vt:lpstr>
      <vt:lpstr>Référentiel</vt:lpstr>
      <vt:lpstr>Référentiel</vt:lpstr>
      <vt:lpstr>Référentiel</vt:lpstr>
      <vt:lpstr>Référentiel</vt:lpstr>
      <vt:lpstr>Pour en savoir plus sur le projet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PIA – C01</dc:title>
  <dc:subject/>
  <dc:creator>Psyché, Valéry</dc:creator>
  <cp:keywords/>
  <dc:description/>
  <cp:lastModifiedBy>Psyché, Valéry</cp:lastModifiedBy>
  <cp:revision>35</cp:revision>
  <dcterms:created xsi:type="dcterms:W3CDTF">2022-01-07T13:11:17Z</dcterms:created>
  <dcterms:modified xsi:type="dcterms:W3CDTF">2022-01-12T16:55:14Z</dcterms:modified>
  <cp:category/>
  <cp:version/>
</cp:coreProperties>
</file>