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18"/>
  </p:notesMasterIdLst>
  <p:sldIdLst>
    <p:sldId id="256" r:id="rId3"/>
    <p:sldId id="258" r:id="rId4"/>
    <p:sldId id="277" r:id="rId5"/>
    <p:sldId id="260" r:id="rId6"/>
    <p:sldId id="263" r:id="rId7"/>
    <p:sldId id="274" r:id="rId8"/>
    <p:sldId id="266" r:id="rId9"/>
    <p:sldId id="272" r:id="rId10"/>
    <p:sldId id="280" r:id="rId11"/>
    <p:sldId id="285" r:id="rId12"/>
    <p:sldId id="283" r:id="rId13"/>
    <p:sldId id="284" r:id="rId14"/>
    <p:sldId id="282" r:id="rId15"/>
    <p:sldId id="279" r:id="rId16"/>
    <p:sldId id="273" r:id="rId17"/>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D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F25EB0-924D-0F4C-A9A7-C2F7751A0E9C}" v="8" dt="2022-01-11T22:34:16.2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8"/>
    <p:restoredTop sz="94667"/>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FCA200-8EE0-F640-8CD3-B23A261B5755}" type="datetimeFigureOut">
              <a:rPr lang="en-US" smtClean="0"/>
              <a:t>1/12/2022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B4208A-98D5-F14C-A737-2934CED5F08E}" type="slidenum">
              <a:rPr lang="en-US" smtClean="0"/>
              <a:t>‹#›</a:t>
            </a:fld>
            <a:endParaRPr lang="en-US"/>
          </a:p>
        </p:txBody>
      </p:sp>
    </p:spTree>
    <p:extLst>
      <p:ext uri="{BB962C8B-B14F-4D97-AF65-F5344CB8AC3E}">
        <p14:creationId xmlns:p14="http://schemas.microsoft.com/office/powerpoint/2010/main" val="202418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Laura</a:t>
            </a:r>
          </a:p>
        </p:txBody>
      </p:sp>
      <p:sp>
        <p:nvSpPr>
          <p:cNvPr id="4" name="Slide Number Placeholder 3"/>
          <p:cNvSpPr>
            <a:spLocks noGrp="1"/>
          </p:cNvSpPr>
          <p:nvPr>
            <p:ph type="sldNum" sz="quarter" idx="5"/>
          </p:nvPr>
        </p:nvSpPr>
        <p:spPr/>
        <p:txBody>
          <a:bodyPr/>
          <a:lstStyle/>
          <a:p>
            <a:fld id="{9CB4208A-98D5-F14C-A737-2934CED5F08E}" type="slidenum">
              <a:rPr lang="en-US" smtClean="0"/>
              <a:t>1</a:t>
            </a:fld>
            <a:endParaRPr lang="en-US"/>
          </a:p>
        </p:txBody>
      </p:sp>
    </p:spTree>
    <p:extLst>
      <p:ext uri="{BB962C8B-B14F-4D97-AF65-F5344CB8AC3E}">
        <p14:creationId xmlns:p14="http://schemas.microsoft.com/office/powerpoint/2010/main" val="2287696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Ute</a:t>
            </a:r>
          </a:p>
        </p:txBody>
      </p:sp>
      <p:sp>
        <p:nvSpPr>
          <p:cNvPr id="4" name="Slide Number Placeholder 3"/>
          <p:cNvSpPr>
            <a:spLocks noGrp="1"/>
          </p:cNvSpPr>
          <p:nvPr>
            <p:ph type="sldNum" sz="quarter" idx="5"/>
          </p:nvPr>
        </p:nvSpPr>
        <p:spPr/>
        <p:txBody>
          <a:bodyPr/>
          <a:lstStyle/>
          <a:p>
            <a:fld id="{9CB4208A-98D5-F14C-A737-2934CED5F08E}" type="slidenum">
              <a:rPr lang="en-US" smtClean="0"/>
              <a:t>10</a:t>
            </a:fld>
            <a:endParaRPr lang="en-US"/>
          </a:p>
        </p:txBody>
      </p:sp>
    </p:spTree>
    <p:extLst>
      <p:ext uri="{BB962C8B-B14F-4D97-AF65-F5344CB8AC3E}">
        <p14:creationId xmlns:p14="http://schemas.microsoft.com/office/powerpoint/2010/main" val="2474886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Ute</a:t>
            </a:r>
          </a:p>
        </p:txBody>
      </p:sp>
      <p:sp>
        <p:nvSpPr>
          <p:cNvPr id="4" name="Slide Number Placeholder 3"/>
          <p:cNvSpPr>
            <a:spLocks noGrp="1"/>
          </p:cNvSpPr>
          <p:nvPr>
            <p:ph type="sldNum" sz="quarter" idx="5"/>
          </p:nvPr>
        </p:nvSpPr>
        <p:spPr/>
        <p:txBody>
          <a:bodyPr/>
          <a:lstStyle/>
          <a:p>
            <a:fld id="{9CB4208A-98D5-F14C-A737-2934CED5F08E}" type="slidenum">
              <a:rPr lang="en-US" smtClean="0"/>
              <a:t>11</a:t>
            </a:fld>
            <a:endParaRPr lang="en-US"/>
          </a:p>
        </p:txBody>
      </p:sp>
    </p:spTree>
    <p:extLst>
      <p:ext uri="{BB962C8B-B14F-4D97-AF65-F5344CB8AC3E}">
        <p14:creationId xmlns:p14="http://schemas.microsoft.com/office/powerpoint/2010/main" val="3646156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Ute</a:t>
            </a:r>
          </a:p>
        </p:txBody>
      </p:sp>
      <p:sp>
        <p:nvSpPr>
          <p:cNvPr id="4" name="Slide Number Placeholder 3"/>
          <p:cNvSpPr>
            <a:spLocks noGrp="1"/>
          </p:cNvSpPr>
          <p:nvPr>
            <p:ph type="sldNum" sz="quarter" idx="5"/>
          </p:nvPr>
        </p:nvSpPr>
        <p:spPr/>
        <p:txBody>
          <a:bodyPr/>
          <a:lstStyle/>
          <a:p>
            <a:fld id="{9CB4208A-98D5-F14C-A737-2934CED5F08E}" type="slidenum">
              <a:rPr lang="en-US" smtClean="0"/>
              <a:t>12</a:t>
            </a:fld>
            <a:endParaRPr lang="en-US"/>
          </a:p>
        </p:txBody>
      </p:sp>
    </p:spTree>
    <p:extLst>
      <p:ext uri="{BB962C8B-B14F-4D97-AF65-F5344CB8AC3E}">
        <p14:creationId xmlns:p14="http://schemas.microsoft.com/office/powerpoint/2010/main" val="2533230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Ute</a:t>
            </a:r>
          </a:p>
        </p:txBody>
      </p:sp>
      <p:sp>
        <p:nvSpPr>
          <p:cNvPr id="4" name="Slide Number Placeholder 3"/>
          <p:cNvSpPr>
            <a:spLocks noGrp="1"/>
          </p:cNvSpPr>
          <p:nvPr>
            <p:ph type="sldNum" sz="quarter" idx="5"/>
          </p:nvPr>
        </p:nvSpPr>
        <p:spPr/>
        <p:txBody>
          <a:bodyPr/>
          <a:lstStyle/>
          <a:p>
            <a:fld id="{9CB4208A-98D5-F14C-A737-2934CED5F08E}" type="slidenum">
              <a:rPr lang="en-US" smtClean="0"/>
              <a:t>13</a:t>
            </a:fld>
            <a:endParaRPr lang="en-US"/>
          </a:p>
        </p:txBody>
      </p:sp>
    </p:spTree>
    <p:extLst>
      <p:ext uri="{BB962C8B-B14F-4D97-AF65-F5344CB8AC3E}">
        <p14:creationId xmlns:p14="http://schemas.microsoft.com/office/powerpoint/2010/main" val="832842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Laura</a:t>
            </a:r>
          </a:p>
        </p:txBody>
      </p:sp>
      <p:sp>
        <p:nvSpPr>
          <p:cNvPr id="4" name="Slide Number Placeholder 3"/>
          <p:cNvSpPr>
            <a:spLocks noGrp="1"/>
          </p:cNvSpPr>
          <p:nvPr>
            <p:ph type="sldNum" sz="quarter" idx="5"/>
          </p:nvPr>
        </p:nvSpPr>
        <p:spPr/>
        <p:txBody>
          <a:bodyPr/>
          <a:lstStyle/>
          <a:p>
            <a:fld id="{9CB4208A-98D5-F14C-A737-2934CED5F08E}" type="slidenum">
              <a:rPr lang="en-US" smtClean="0"/>
              <a:t>2</a:t>
            </a:fld>
            <a:endParaRPr lang="en-US"/>
          </a:p>
        </p:txBody>
      </p:sp>
    </p:spTree>
    <p:extLst>
      <p:ext uri="{BB962C8B-B14F-4D97-AF65-F5344CB8AC3E}">
        <p14:creationId xmlns:p14="http://schemas.microsoft.com/office/powerpoint/2010/main" val="3516700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Laura</a:t>
            </a:r>
          </a:p>
        </p:txBody>
      </p:sp>
      <p:sp>
        <p:nvSpPr>
          <p:cNvPr id="4" name="Slide Number Placeholder 3"/>
          <p:cNvSpPr>
            <a:spLocks noGrp="1"/>
          </p:cNvSpPr>
          <p:nvPr>
            <p:ph type="sldNum" sz="quarter" idx="5"/>
          </p:nvPr>
        </p:nvSpPr>
        <p:spPr/>
        <p:txBody>
          <a:bodyPr/>
          <a:lstStyle/>
          <a:p>
            <a:fld id="{9CB4208A-98D5-F14C-A737-2934CED5F08E}" type="slidenum">
              <a:rPr lang="en-US" smtClean="0"/>
              <a:t>3</a:t>
            </a:fld>
            <a:endParaRPr lang="en-US"/>
          </a:p>
        </p:txBody>
      </p:sp>
    </p:spTree>
    <p:extLst>
      <p:ext uri="{BB962C8B-B14F-4D97-AF65-F5344CB8AC3E}">
        <p14:creationId xmlns:p14="http://schemas.microsoft.com/office/powerpoint/2010/main" val="2499854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a:t>Laura</a:t>
            </a:r>
          </a:p>
        </p:txBody>
      </p:sp>
      <p:sp>
        <p:nvSpPr>
          <p:cNvPr id="4" name="Slide Number Placeholder 3"/>
          <p:cNvSpPr>
            <a:spLocks noGrp="1"/>
          </p:cNvSpPr>
          <p:nvPr>
            <p:ph type="sldNum" sz="quarter" idx="5"/>
          </p:nvPr>
        </p:nvSpPr>
        <p:spPr/>
        <p:txBody>
          <a:bodyPr/>
          <a:lstStyle/>
          <a:p>
            <a:fld id="{9CB4208A-98D5-F14C-A737-2934CED5F08E}" type="slidenum">
              <a:rPr lang="en-US" smtClean="0"/>
              <a:t>4</a:t>
            </a:fld>
            <a:endParaRPr lang="en-US"/>
          </a:p>
        </p:txBody>
      </p:sp>
    </p:spTree>
    <p:extLst>
      <p:ext uri="{BB962C8B-B14F-4D97-AF65-F5344CB8AC3E}">
        <p14:creationId xmlns:p14="http://schemas.microsoft.com/office/powerpoint/2010/main" val="3392854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Maggie</a:t>
            </a:r>
          </a:p>
          <a:p>
            <a:pPr marL="0" indent="0">
              <a:buFont typeface="Arial" panose="020B0604020202020204" pitchFamily="34" charset="0"/>
              <a:buNone/>
            </a:pPr>
            <a:endParaRPr lang="en-US"/>
          </a:p>
          <a:p>
            <a:pPr marL="171450" indent="-171450">
              <a:buFont typeface="Arial" panose="020B0604020202020204" pitchFamily="34" charset="0"/>
              <a:buChar char="•"/>
            </a:pPr>
            <a:r>
              <a:rPr lang="en-US"/>
              <a:t>To achieve our goals we went/are going through 4 phases</a:t>
            </a:r>
            <a:endParaRPr lang="en-US">
              <a:cs typeface="Calibri"/>
            </a:endParaRPr>
          </a:p>
          <a:p>
            <a:pPr marL="171450" indent="-171450">
              <a:buFont typeface="Arial" panose="020B0604020202020204" pitchFamily="34" charset="0"/>
              <a:buChar char="•"/>
            </a:pPr>
            <a:r>
              <a:rPr lang="en-US" b="1"/>
              <a:t>Phase 1: Literature review </a:t>
            </a:r>
            <a:r>
              <a:rPr lang="en-CA"/>
              <a:t>provided a broad analysis of the literature – it highlighted the need to prepare student nurses for the integration of AI at multiple levels (introductory/advanced). </a:t>
            </a:r>
            <a:endParaRPr lang="en-CA">
              <a:cs typeface="Calibri"/>
            </a:endParaRPr>
          </a:p>
          <a:p>
            <a:pPr marL="171450" indent="-171450">
              <a:buFont typeface="Arial" panose="020B0604020202020204" pitchFamily="34" charset="0"/>
              <a:buChar char="•"/>
            </a:pPr>
            <a:r>
              <a:rPr lang="en-CA" b="1"/>
              <a:t>Phase 2: Research</a:t>
            </a:r>
            <a:r>
              <a:rPr lang="en-CA"/>
              <a:t> – included speaking with experts in the field and attending AI events. The challenge was finding the right people to interview. Lack of interest in developing competencies in education for those highly specialized in AI. We did gather solid information from a presentation from Dr. Devin Hopkins (JGH) and Eric </a:t>
            </a:r>
            <a:r>
              <a:rPr lang="en-CA" err="1"/>
              <a:t>Maillet</a:t>
            </a:r>
            <a:r>
              <a:rPr lang="en-CA"/>
              <a:t> from U of Sherbrooke. We speak more to this research &amp; validation a little later in the presentation.</a:t>
            </a:r>
            <a:endParaRPr lang="en-CA">
              <a:cs typeface="Calibri"/>
            </a:endParaRPr>
          </a:p>
          <a:p>
            <a:pPr marL="171450" indent="-171450">
              <a:buFont typeface="Arial,Sans-Serif" panose="020B0604020202020204" pitchFamily="34" charset="0"/>
              <a:buChar char="•"/>
            </a:pPr>
            <a:r>
              <a:rPr lang="en-CA" b="1">
                <a:cs typeface="Calibri"/>
              </a:rPr>
              <a:t>Phase 3: Development of competency framework: </a:t>
            </a:r>
            <a:r>
              <a:rPr lang="en-CA">
                <a:cs typeface="Calibri"/>
              </a:rPr>
              <a:t>Based on the literature review and team research we developed a competency framework, which </a:t>
            </a:r>
            <a:r>
              <a:rPr lang="en-US"/>
              <a:t>Ute will speak to in the next slides.</a:t>
            </a:r>
            <a:endParaRPr lang="en-CA"/>
          </a:p>
          <a:p>
            <a:pPr marL="171450" indent="-171450">
              <a:buFont typeface="Arial" panose="020B0604020202020204" pitchFamily="34" charset="0"/>
              <a:buChar char="•"/>
            </a:pPr>
            <a:r>
              <a:rPr lang="en-US" b="1"/>
              <a:t>Phase 4: Validation: </a:t>
            </a:r>
            <a:r>
              <a:rPr lang="en-US"/>
              <a:t>We are currently in Phase 4 – validating the competency framework with experts in AI and healthcare.</a:t>
            </a:r>
            <a:endParaRPr lang="en-US">
              <a:cs typeface="Calibri"/>
            </a:endParaRPr>
          </a:p>
          <a:p>
            <a:pPr marL="171450" indent="-171450">
              <a:buFont typeface="Arial" panose="020B0604020202020204" pitchFamily="34" charset="0"/>
              <a:buChar char="•"/>
            </a:pPr>
            <a:r>
              <a:rPr lang="en-US" b="1">
                <a:cs typeface="Calibri"/>
              </a:rPr>
              <a:t>Post-project: </a:t>
            </a:r>
            <a:r>
              <a:rPr lang="en-US">
                <a:cs typeface="Calibri"/>
              </a:rPr>
              <a:t>We will present the project to MACC.</a:t>
            </a:r>
          </a:p>
        </p:txBody>
      </p:sp>
      <p:sp>
        <p:nvSpPr>
          <p:cNvPr id="4" name="Slide Number Placeholder 3"/>
          <p:cNvSpPr>
            <a:spLocks noGrp="1"/>
          </p:cNvSpPr>
          <p:nvPr>
            <p:ph type="sldNum" sz="quarter" idx="5"/>
          </p:nvPr>
        </p:nvSpPr>
        <p:spPr/>
        <p:txBody>
          <a:bodyPr/>
          <a:lstStyle/>
          <a:p>
            <a:fld id="{9CB4208A-98D5-F14C-A737-2934CED5F08E}" type="slidenum">
              <a:rPr lang="en-US" smtClean="0"/>
              <a:t>5</a:t>
            </a:fld>
            <a:endParaRPr lang="en-US"/>
          </a:p>
        </p:txBody>
      </p:sp>
    </p:spTree>
    <p:extLst>
      <p:ext uri="{BB962C8B-B14F-4D97-AF65-F5344CB8AC3E}">
        <p14:creationId xmlns:p14="http://schemas.microsoft.com/office/powerpoint/2010/main" val="1246970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Maggie</a:t>
            </a:r>
          </a:p>
          <a:p>
            <a:endParaRPr lang="en-US"/>
          </a:p>
          <a:p>
            <a:r>
              <a:rPr lang="en-US"/>
              <a:t>Numerous Canadian associations already have research into Nursing Informatics and potential needs in the Nursing education competencies. We took into consideration the previously suggested/published views on this issue.</a:t>
            </a:r>
          </a:p>
          <a:p>
            <a:endParaRPr lang="en-US">
              <a:cs typeface="Calibri"/>
            </a:endParaRPr>
          </a:p>
        </p:txBody>
      </p:sp>
      <p:sp>
        <p:nvSpPr>
          <p:cNvPr id="4" name="Slide Number Placeholder 3"/>
          <p:cNvSpPr>
            <a:spLocks noGrp="1"/>
          </p:cNvSpPr>
          <p:nvPr>
            <p:ph type="sldNum" sz="quarter" idx="5"/>
          </p:nvPr>
        </p:nvSpPr>
        <p:spPr/>
        <p:txBody>
          <a:bodyPr/>
          <a:lstStyle/>
          <a:p>
            <a:fld id="{9CB4208A-98D5-F14C-A737-2934CED5F08E}" type="slidenum">
              <a:rPr lang="en-US" smtClean="0"/>
              <a:t>6</a:t>
            </a:fld>
            <a:endParaRPr lang="en-US"/>
          </a:p>
        </p:txBody>
      </p:sp>
    </p:spTree>
    <p:extLst>
      <p:ext uri="{BB962C8B-B14F-4D97-AF65-F5344CB8AC3E}">
        <p14:creationId xmlns:p14="http://schemas.microsoft.com/office/powerpoint/2010/main" val="3251251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ts val="300"/>
              </a:spcBef>
              <a:spcAft>
                <a:spcPts val="600"/>
              </a:spcAft>
              <a:buFont typeface="Arial" panose="020B0604020202020204" pitchFamily="34" charset="0"/>
              <a:buChar char="•"/>
              <a:defRPr/>
            </a:pPr>
            <a:r>
              <a:rPr lang="en-CA"/>
              <a:t>After final validation of these competencies with the partners in the healthcare sector, the goal is to educate future nurses on the benefits and challenges associated with AI care.</a:t>
            </a:r>
            <a:endParaRPr lang="en-CA">
              <a:cs typeface="Calibri"/>
            </a:endParaRPr>
          </a:p>
        </p:txBody>
      </p:sp>
      <p:sp>
        <p:nvSpPr>
          <p:cNvPr id="4" name="Slide Number Placeholder 3"/>
          <p:cNvSpPr>
            <a:spLocks noGrp="1"/>
          </p:cNvSpPr>
          <p:nvPr>
            <p:ph type="sldNum" sz="quarter" idx="5"/>
          </p:nvPr>
        </p:nvSpPr>
        <p:spPr/>
        <p:txBody>
          <a:bodyPr/>
          <a:lstStyle/>
          <a:p>
            <a:fld id="{9CB4208A-98D5-F14C-A737-2934CED5F08E}" type="slidenum">
              <a:rPr lang="en-US" smtClean="0"/>
              <a:t>7</a:t>
            </a:fld>
            <a:endParaRPr lang="en-US"/>
          </a:p>
        </p:txBody>
      </p:sp>
    </p:spTree>
    <p:extLst>
      <p:ext uri="{BB962C8B-B14F-4D97-AF65-F5344CB8AC3E}">
        <p14:creationId xmlns:p14="http://schemas.microsoft.com/office/powerpoint/2010/main" val="3718067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CA"/>
              <a:t>The events that were attended elucidated a common view in that nurses are central to health care teams, as they are key in communicating and coordinating patient care.</a:t>
            </a:r>
          </a:p>
          <a:p>
            <a:pPr marL="171450" indent="-171450">
              <a:buFont typeface="Arial" panose="020B0604020202020204" pitchFamily="34" charset="0"/>
              <a:buChar char="•"/>
              <a:defRPr/>
            </a:pPr>
            <a:r>
              <a:rPr lang="en-CA"/>
              <a:t>•AEESICQ: (</a:t>
            </a:r>
            <a:r>
              <a:rPr lang="en-CA" i="1"/>
              <a:t>Association des enseignantes et enseignants en soins infirmiers des collèges du Québec):</a:t>
            </a:r>
            <a:endParaRPr lang="en-CA">
              <a:cs typeface="Calibri"/>
            </a:endParaRPr>
          </a:p>
          <a:p>
            <a:pPr marL="171450" indent="-171450">
              <a:buFont typeface="Arial" panose="020B0604020202020204" pitchFamily="34" charset="0"/>
              <a:buChar char="•"/>
              <a:defRPr/>
            </a:pPr>
            <a:endParaRPr lang="en-CA">
              <a:cs typeface="Calibri"/>
            </a:endParaRPr>
          </a:p>
        </p:txBody>
      </p:sp>
      <p:sp>
        <p:nvSpPr>
          <p:cNvPr id="4" name="Slide Number Placeholder 3"/>
          <p:cNvSpPr>
            <a:spLocks noGrp="1"/>
          </p:cNvSpPr>
          <p:nvPr>
            <p:ph type="sldNum" sz="quarter" idx="5"/>
          </p:nvPr>
        </p:nvSpPr>
        <p:spPr/>
        <p:txBody>
          <a:bodyPr/>
          <a:lstStyle/>
          <a:p>
            <a:fld id="{9CB4208A-98D5-F14C-A737-2934CED5F08E}" type="slidenum">
              <a:rPr lang="en-US" smtClean="0"/>
              <a:t>8</a:t>
            </a:fld>
            <a:endParaRPr lang="en-US"/>
          </a:p>
        </p:txBody>
      </p:sp>
    </p:spTree>
    <p:extLst>
      <p:ext uri="{BB962C8B-B14F-4D97-AF65-F5344CB8AC3E}">
        <p14:creationId xmlns:p14="http://schemas.microsoft.com/office/powerpoint/2010/main" val="2559460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Maggie</a:t>
            </a:r>
          </a:p>
        </p:txBody>
      </p:sp>
      <p:sp>
        <p:nvSpPr>
          <p:cNvPr id="4" name="Slide Number Placeholder 3"/>
          <p:cNvSpPr>
            <a:spLocks noGrp="1"/>
          </p:cNvSpPr>
          <p:nvPr>
            <p:ph type="sldNum" sz="quarter" idx="5"/>
          </p:nvPr>
        </p:nvSpPr>
        <p:spPr/>
        <p:txBody>
          <a:bodyPr/>
          <a:lstStyle/>
          <a:p>
            <a:fld id="{9CB4208A-98D5-F14C-A737-2934CED5F08E}" type="slidenum">
              <a:rPr lang="en-US" smtClean="0"/>
              <a:t>9</a:t>
            </a:fld>
            <a:endParaRPr lang="en-US"/>
          </a:p>
        </p:txBody>
      </p:sp>
    </p:spTree>
    <p:extLst>
      <p:ext uri="{BB962C8B-B14F-4D97-AF65-F5344CB8AC3E}">
        <p14:creationId xmlns:p14="http://schemas.microsoft.com/office/powerpoint/2010/main" val="22907933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29B13-3380-944E-9691-C7B970455C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308998-8AB4-2D49-871C-0049B87C18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descr="A picture containing chart&#10;&#10;Description automatically generated">
            <a:extLst>
              <a:ext uri="{FF2B5EF4-FFF2-40B4-BE49-F238E27FC236}">
                <a16:creationId xmlns:a16="http://schemas.microsoft.com/office/drawing/2014/main" id="{D5E7E224-4BA0-BE46-AEBB-CA2C72B0E4F3}"/>
              </a:ext>
            </a:extLst>
          </p:cNvPr>
          <p:cNvPicPr>
            <a:picLocks noChangeAspect="1"/>
          </p:cNvPicPr>
          <p:nvPr userDrawn="1"/>
        </p:nvPicPr>
        <p:blipFill>
          <a:blip r:embed="rId2"/>
          <a:stretch>
            <a:fillRect/>
          </a:stretch>
        </p:blipFill>
        <p:spPr>
          <a:xfrm>
            <a:off x="4419249" y="6047172"/>
            <a:ext cx="3265978" cy="720000"/>
          </a:xfrm>
          <a:prstGeom prst="rect">
            <a:avLst/>
          </a:prstGeom>
        </p:spPr>
      </p:pic>
      <p:pic>
        <p:nvPicPr>
          <p:cNvPr id="12" name="Picture 11" descr="Text, logo&#10;&#10;Description automatically generated">
            <a:extLst>
              <a:ext uri="{FF2B5EF4-FFF2-40B4-BE49-F238E27FC236}">
                <a16:creationId xmlns:a16="http://schemas.microsoft.com/office/drawing/2014/main" id="{95FE8C99-C221-B44B-85FC-17A0DF6CE9E4}"/>
              </a:ext>
            </a:extLst>
          </p:cNvPr>
          <p:cNvPicPr>
            <a:picLocks noChangeAspect="1"/>
          </p:cNvPicPr>
          <p:nvPr userDrawn="1"/>
        </p:nvPicPr>
        <p:blipFill>
          <a:blip r:embed="rId3"/>
          <a:stretch>
            <a:fillRect/>
          </a:stretch>
        </p:blipFill>
        <p:spPr>
          <a:xfrm>
            <a:off x="8688606" y="6047172"/>
            <a:ext cx="3035877" cy="720000"/>
          </a:xfrm>
          <a:prstGeom prst="rect">
            <a:avLst/>
          </a:prstGeom>
        </p:spPr>
      </p:pic>
      <p:pic>
        <p:nvPicPr>
          <p:cNvPr id="5" name="Picture 4" descr="Icon&#10;&#10;Description automatically generated with low confidence">
            <a:extLst>
              <a:ext uri="{FF2B5EF4-FFF2-40B4-BE49-F238E27FC236}">
                <a16:creationId xmlns:a16="http://schemas.microsoft.com/office/drawing/2014/main" id="{7704E08A-493C-6D4E-94A1-52CBA63B03ED}"/>
              </a:ext>
            </a:extLst>
          </p:cNvPr>
          <p:cNvPicPr>
            <a:picLocks noChangeAspect="1"/>
          </p:cNvPicPr>
          <p:nvPr userDrawn="1"/>
        </p:nvPicPr>
        <p:blipFill>
          <a:blip r:embed="rId4"/>
          <a:stretch>
            <a:fillRect/>
          </a:stretch>
        </p:blipFill>
        <p:spPr>
          <a:xfrm>
            <a:off x="467517" y="6118855"/>
            <a:ext cx="2948354" cy="576634"/>
          </a:xfrm>
          <a:prstGeom prst="rect">
            <a:avLst/>
          </a:prstGeom>
        </p:spPr>
      </p:pic>
    </p:spTree>
    <p:extLst>
      <p:ext uri="{BB962C8B-B14F-4D97-AF65-F5344CB8AC3E}">
        <p14:creationId xmlns:p14="http://schemas.microsoft.com/office/powerpoint/2010/main" val="1667200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BC256-5D83-DE4C-B4A7-6CD857FC57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46E262-38B0-B648-B4ED-7528EF363B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842A4D-D414-CD40-B724-9A44558706AE}"/>
              </a:ext>
            </a:extLst>
          </p:cNvPr>
          <p:cNvSpPr>
            <a:spLocks noGrp="1"/>
          </p:cNvSpPr>
          <p:nvPr>
            <p:ph type="dt" sz="half" idx="10"/>
          </p:nvPr>
        </p:nvSpPr>
        <p:spPr/>
        <p:txBody>
          <a:bodyPr/>
          <a:lstStyle>
            <a:lvl1pPr>
              <a:defRPr/>
            </a:lvl1pPr>
          </a:lstStyle>
          <a:p>
            <a:r>
              <a:rPr lang="en-CA"/>
              <a:t>January 2022</a:t>
            </a:r>
            <a:endParaRPr lang="en-US"/>
          </a:p>
        </p:txBody>
      </p:sp>
      <p:sp>
        <p:nvSpPr>
          <p:cNvPr id="5" name="Footer Placeholder 4">
            <a:extLst>
              <a:ext uri="{FF2B5EF4-FFF2-40B4-BE49-F238E27FC236}">
                <a16:creationId xmlns:a16="http://schemas.microsoft.com/office/drawing/2014/main" id="{3E76A333-2A75-B54E-9AC1-1972528CA965}"/>
              </a:ext>
            </a:extLst>
          </p:cNvPr>
          <p:cNvSpPr>
            <a:spLocks noGrp="1"/>
          </p:cNvSpPr>
          <p:nvPr>
            <p:ph type="ftr" sz="quarter" idx="11"/>
          </p:nvPr>
        </p:nvSpPr>
        <p:spPr/>
        <p:txBody>
          <a:bodyPr/>
          <a:lstStyle/>
          <a:p>
            <a:r>
              <a:rPr lang="en-US"/>
              <a:t>Healthcare AI: A Quebec Framework for Nursing Education  McGill University (TLS &amp; ISoN) and John Abbott College (Nursing)</a:t>
            </a:r>
          </a:p>
        </p:txBody>
      </p:sp>
      <p:sp>
        <p:nvSpPr>
          <p:cNvPr id="6" name="Slide Number Placeholder 5">
            <a:extLst>
              <a:ext uri="{FF2B5EF4-FFF2-40B4-BE49-F238E27FC236}">
                <a16:creationId xmlns:a16="http://schemas.microsoft.com/office/drawing/2014/main" id="{9842896B-D526-C141-BE36-2C16A41976DB}"/>
              </a:ext>
            </a:extLst>
          </p:cNvPr>
          <p:cNvSpPr>
            <a:spLocks noGrp="1"/>
          </p:cNvSpPr>
          <p:nvPr>
            <p:ph type="sldNum" sz="quarter" idx="12"/>
          </p:nvPr>
        </p:nvSpPr>
        <p:spPr/>
        <p:txBody>
          <a:bodyPr/>
          <a:lstStyle/>
          <a:p>
            <a:fld id="{4623479E-BB8B-3C44-8C2D-9ED92085C3DE}" type="slidenum">
              <a:rPr lang="en-US" smtClean="0"/>
              <a:t>‹#›</a:t>
            </a:fld>
            <a:endParaRPr lang="en-US"/>
          </a:p>
        </p:txBody>
      </p:sp>
    </p:spTree>
    <p:extLst>
      <p:ext uri="{BB962C8B-B14F-4D97-AF65-F5344CB8AC3E}">
        <p14:creationId xmlns:p14="http://schemas.microsoft.com/office/powerpoint/2010/main" val="1974908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DF16B2-244F-AD49-B7FF-5EC849E9CB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549F49-9AC3-B041-BE9C-9A65E2FE35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51B2BB-432B-C94F-B810-852577A4D8F1}"/>
              </a:ext>
            </a:extLst>
          </p:cNvPr>
          <p:cNvSpPr>
            <a:spLocks noGrp="1"/>
          </p:cNvSpPr>
          <p:nvPr>
            <p:ph type="dt" sz="half" idx="10"/>
          </p:nvPr>
        </p:nvSpPr>
        <p:spPr/>
        <p:txBody>
          <a:bodyPr/>
          <a:lstStyle>
            <a:lvl1pPr>
              <a:defRPr/>
            </a:lvl1pPr>
          </a:lstStyle>
          <a:p>
            <a:r>
              <a:rPr lang="en-CA"/>
              <a:t>January 2022</a:t>
            </a:r>
            <a:endParaRPr lang="en-US"/>
          </a:p>
        </p:txBody>
      </p:sp>
      <p:sp>
        <p:nvSpPr>
          <p:cNvPr id="5" name="Footer Placeholder 4">
            <a:extLst>
              <a:ext uri="{FF2B5EF4-FFF2-40B4-BE49-F238E27FC236}">
                <a16:creationId xmlns:a16="http://schemas.microsoft.com/office/drawing/2014/main" id="{156273D4-74BD-AB4D-A2B9-620500F2FD35}"/>
              </a:ext>
            </a:extLst>
          </p:cNvPr>
          <p:cNvSpPr>
            <a:spLocks noGrp="1"/>
          </p:cNvSpPr>
          <p:nvPr>
            <p:ph type="ftr" sz="quarter" idx="11"/>
          </p:nvPr>
        </p:nvSpPr>
        <p:spPr/>
        <p:txBody>
          <a:bodyPr/>
          <a:lstStyle/>
          <a:p>
            <a:r>
              <a:rPr lang="en-US"/>
              <a:t>Healthcare AI: A Quebec Framework for Nursing Education  McGill University (TLS &amp; ISoN) and John Abbott College (Nursing)</a:t>
            </a:r>
          </a:p>
        </p:txBody>
      </p:sp>
      <p:sp>
        <p:nvSpPr>
          <p:cNvPr id="6" name="Slide Number Placeholder 5">
            <a:extLst>
              <a:ext uri="{FF2B5EF4-FFF2-40B4-BE49-F238E27FC236}">
                <a16:creationId xmlns:a16="http://schemas.microsoft.com/office/drawing/2014/main" id="{E9761B73-4499-5B4B-AAC9-A348E2720C9D}"/>
              </a:ext>
            </a:extLst>
          </p:cNvPr>
          <p:cNvSpPr>
            <a:spLocks noGrp="1"/>
          </p:cNvSpPr>
          <p:nvPr>
            <p:ph type="sldNum" sz="quarter" idx="12"/>
          </p:nvPr>
        </p:nvSpPr>
        <p:spPr/>
        <p:txBody>
          <a:bodyPr/>
          <a:lstStyle/>
          <a:p>
            <a:fld id="{4623479E-BB8B-3C44-8C2D-9ED92085C3DE}" type="slidenum">
              <a:rPr lang="en-US" smtClean="0"/>
              <a:t>‹#›</a:t>
            </a:fld>
            <a:endParaRPr lang="en-US"/>
          </a:p>
        </p:txBody>
      </p:sp>
    </p:spTree>
    <p:extLst>
      <p:ext uri="{BB962C8B-B14F-4D97-AF65-F5344CB8AC3E}">
        <p14:creationId xmlns:p14="http://schemas.microsoft.com/office/powerpoint/2010/main" val="1471527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B83D4-0A57-554C-8FB0-4F218F50F1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D21E01-32E0-CE4E-AF7D-3835D2C8AD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8DE37A-7800-2B4D-898D-A7967627ACA0}"/>
              </a:ext>
            </a:extLst>
          </p:cNvPr>
          <p:cNvSpPr>
            <a:spLocks noGrp="1"/>
          </p:cNvSpPr>
          <p:nvPr>
            <p:ph type="dt" sz="half" idx="10"/>
          </p:nvPr>
        </p:nvSpPr>
        <p:spPr/>
        <p:txBody>
          <a:bodyPr/>
          <a:lstStyle>
            <a:lvl1pPr>
              <a:defRPr/>
            </a:lvl1pPr>
          </a:lstStyle>
          <a:p>
            <a:r>
              <a:rPr lang="en-CA"/>
              <a:t>January 2022</a:t>
            </a:r>
            <a:endParaRPr lang="en-US"/>
          </a:p>
        </p:txBody>
      </p:sp>
      <p:sp>
        <p:nvSpPr>
          <p:cNvPr id="5" name="Footer Placeholder 4">
            <a:extLst>
              <a:ext uri="{FF2B5EF4-FFF2-40B4-BE49-F238E27FC236}">
                <a16:creationId xmlns:a16="http://schemas.microsoft.com/office/drawing/2014/main" id="{91DC61BA-36BC-AE4E-B6AB-9D46E2898D53}"/>
              </a:ext>
            </a:extLst>
          </p:cNvPr>
          <p:cNvSpPr>
            <a:spLocks noGrp="1"/>
          </p:cNvSpPr>
          <p:nvPr>
            <p:ph type="ftr" sz="quarter" idx="11"/>
          </p:nvPr>
        </p:nvSpPr>
        <p:spPr/>
        <p:txBody>
          <a:bodyPr/>
          <a:lstStyle/>
          <a:p>
            <a:r>
              <a:rPr lang="en-US"/>
              <a:t>Healthcare AI: A Quebec Framework for Nursing Education  McGill University (TLS &amp; ISoN) and John Abbott College (Nursing)</a:t>
            </a:r>
          </a:p>
        </p:txBody>
      </p:sp>
      <p:sp>
        <p:nvSpPr>
          <p:cNvPr id="6" name="Slide Number Placeholder 5">
            <a:extLst>
              <a:ext uri="{FF2B5EF4-FFF2-40B4-BE49-F238E27FC236}">
                <a16:creationId xmlns:a16="http://schemas.microsoft.com/office/drawing/2014/main" id="{90A9A210-60B7-0C42-95C0-A134DEB476C3}"/>
              </a:ext>
            </a:extLst>
          </p:cNvPr>
          <p:cNvSpPr>
            <a:spLocks noGrp="1"/>
          </p:cNvSpPr>
          <p:nvPr>
            <p:ph type="sldNum" sz="quarter" idx="12"/>
          </p:nvPr>
        </p:nvSpPr>
        <p:spPr/>
        <p:txBody>
          <a:bodyPr/>
          <a:lstStyle/>
          <a:p>
            <a:fld id="{A9880CDA-45DD-D647-A778-235F2FCF148E}" type="slidenum">
              <a:rPr lang="en-US" smtClean="0"/>
              <a:t>‹#›</a:t>
            </a:fld>
            <a:endParaRPr lang="en-US"/>
          </a:p>
        </p:txBody>
      </p:sp>
    </p:spTree>
    <p:extLst>
      <p:ext uri="{BB962C8B-B14F-4D97-AF65-F5344CB8AC3E}">
        <p14:creationId xmlns:p14="http://schemas.microsoft.com/office/powerpoint/2010/main" val="2014272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8B475-B7D7-8B41-864E-C6030696B8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4589EE-EF15-2A4F-B50C-0F5BE6C41F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146C41-967A-2E44-8727-B6588B3B6A7D}"/>
              </a:ext>
            </a:extLst>
          </p:cNvPr>
          <p:cNvSpPr>
            <a:spLocks noGrp="1"/>
          </p:cNvSpPr>
          <p:nvPr>
            <p:ph type="dt" sz="half" idx="10"/>
          </p:nvPr>
        </p:nvSpPr>
        <p:spPr/>
        <p:txBody>
          <a:bodyPr/>
          <a:lstStyle>
            <a:lvl1pPr>
              <a:defRPr/>
            </a:lvl1pPr>
          </a:lstStyle>
          <a:p>
            <a:r>
              <a:rPr lang="en-CA"/>
              <a:t>January 2022</a:t>
            </a:r>
            <a:endParaRPr lang="en-US"/>
          </a:p>
        </p:txBody>
      </p:sp>
      <p:sp>
        <p:nvSpPr>
          <p:cNvPr id="5" name="Footer Placeholder 4">
            <a:extLst>
              <a:ext uri="{FF2B5EF4-FFF2-40B4-BE49-F238E27FC236}">
                <a16:creationId xmlns:a16="http://schemas.microsoft.com/office/drawing/2014/main" id="{411FC257-8157-1942-A69A-F9B3E7A482E6}"/>
              </a:ext>
            </a:extLst>
          </p:cNvPr>
          <p:cNvSpPr>
            <a:spLocks noGrp="1"/>
          </p:cNvSpPr>
          <p:nvPr>
            <p:ph type="ftr" sz="quarter" idx="11"/>
          </p:nvPr>
        </p:nvSpPr>
        <p:spPr/>
        <p:txBody>
          <a:bodyPr/>
          <a:lstStyle/>
          <a:p>
            <a:r>
              <a:rPr lang="en-US"/>
              <a:t>Healthcare AI: A Quebec Framework for Nursing Education  McGill University (TLS &amp; ISoN) and John Abbott College (Nursing)</a:t>
            </a:r>
          </a:p>
        </p:txBody>
      </p:sp>
      <p:sp>
        <p:nvSpPr>
          <p:cNvPr id="6" name="Slide Number Placeholder 5">
            <a:extLst>
              <a:ext uri="{FF2B5EF4-FFF2-40B4-BE49-F238E27FC236}">
                <a16:creationId xmlns:a16="http://schemas.microsoft.com/office/drawing/2014/main" id="{61E3541B-FB5B-FE4E-95E8-B7F992FA4756}"/>
              </a:ext>
            </a:extLst>
          </p:cNvPr>
          <p:cNvSpPr>
            <a:spLocks noGrp="1"/>
          </p:cNvSpPr>
          <p:nvPr>
            <p:ph type="sldNum" sz="quarter" idx="12"/>
          </p:nvPr>
        </p:nvSpPr>
        <p:spPr/>
        <p:txBody>
          <a:bodyPr/>
          <a:lstStyle/>
          <a:p>
            <a:fld id="{A9880CDA-45DD-D647-A778-235F2FCF148E}" type="slidenum">
              <a:rPr lang="en-US" smtClean="0"/>
              <a:t>‹#›</a:t>
            </a:fld>
            <a:endParaRPr lang="en-US"/>
          </a:p>
        </p:txBody>
      </p:sp>
    </p:spTree>
    <p:extLst>
      <p:ext uri="{BB962C8B-B14F-4D97-AF65-F5344CB8AC3E}">
        <p14:creationId xmlns:p14="http://schemas.microsoft.com/office/powerpoint/2010/main" val="1916588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D0703-C478-7E42-8A13-943898F83B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3A616E-F1F5-3D48-BEA1-CCDD34F553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AC2413-0574-8344-B9B0-0238FEBFB7F0}"/>
              </a:ext>
            </a:extLst>
          </p:cNvPr>
          <p:cNvSpPr>
            <a:spLocks noGrp="1"/>
          </p:cNvSpPr>
          <p:nvPr>
            <p:ph type="dt" sz="half" idx="10"/>
          </p:nvPr>
        </p:nvSpPr>
        <p:spPr/>
        <p:txBody>
          <a:bodyPr/>
          <a:lstStyle>
            <a:lvl1pPr>
              <a:defRPr/>
            </a:lvl1pPr>
          </a:lstStyle>
          <a:p>
            <a:r>
              <a:rPr lang="en-CA"/>
              <a:t>January 2022</a:t>
            </a:r>
            <a:endParaRPr lang="en-US"/>
          </a:p>
        </p:txBody>
      </p:sp>
      <p:sp>
        <p:nvSpPr>
          <p:cNvPr id="5" name="Footer Placeholder 4">
            <a:extLst>
              <a:ext uri="{FF2B5EF4-FFF2-40B4-BE49-F238E27FC236}">
                <a16:creationId xmlns:a16="http://schemas.microsoft.com/office/drawing/2014/main" id="{ED475F53-98EC-DD48-9BDE-DD65CA346263}"/>
              </a:ext>
            </a:extLst>
          </p:cNvPr>
          <p:cNvSpPr>
            <a:spLocks noGrp="1"/>
          </p:cNvSpPr>
          <p:nvPr>
            <p:ph type="ftr" sz="quarter" idx="11"/>
          </p:nvPr>
        </p:nvSpPr>
        <p:spPr/>
        <p:txBody>
          <a:bodyPr/>
          <a:lstStyle/>
          <a:p>
            <a:r>
              <a:rPr lang="en-US"/>
              <a:t>Healthcare AI: A Quebec Framework for Nursing Education  McGill University (TLS &amp; ISoN) and John Abbott College (Nursing)</a:t>
            </a:r>
          </a:p>
        </p:txBody>
      </p:sp>
      <p:sp>
        <p:nvSpPr>
          <p:cNvPr id="6" name="Slide Number Placeholder 5">
            <a:extLst>
              <a:ext uri="{FF2B5EF4-FFF2-40B4-BE49-F238E27FC236}">
                <a16:creationId xmlns:a16="http://schemas.microsoft.com/office/drawing/2014/main" id="{66000E2E-EF72-A646-82B7-976E9C8DA37F}"/>
              </a:ext>
            </a:extLst>
          </p:cNvPr>
          <p:cNvSpPr>
            <a:spLocks noGrp="1"/>
          </p:cNvSpPr>
          <p:nvPr>
            <p:ph type="sldNum" sz="quarter" idx="12"/>
          </p:nvPr>
        </p:nvSpPr>
        <p:spPr/>
        <p:txBody>
          <a:bodyPr/>
          <a:lstStyle/>
          <a:p>
            <a:fld id="{A9880CDA-45DD-D647-A778-235F2FCF148E}" type="slidenum">
              <a:rPr lang="en-US" smtClean="0"/>
              <a:t>‹#›</a:t>
            </a:fld>
            <a:endParaRPr lang="en-US"/>
          </a:p>
        </p:txBody>
      </p:sp>
    </p:spTree>
    <p:extLst>
      <p:ext uri="{BB962C8B-B14F-4D97-AF65-F5344CB8AC3E}">
        <p14:creationId xmlns:p14="http://schemas.microsoft.com/office/powerpoint/2010/main" val="2555386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2C9E6-4E7A-FA49-B5EF-33033A0A57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078D4A-14B5-D544-B2D6-14C2F93318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048FA0-62F6-D047-924C-67B3DDC723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DC6506-BD9E-044B-A924-CB39A66CAED9}"/>
              </a:ext>
            </a:extLst>
          </p:cNvPr>
          <p:cNvSpPr>
            <a:spLocks noGrp="1"/>
          </p:cNvSpPr>
          <p:nvPr>
            <p:ph type="dt" sz="half" idx="10"/>
          </p:nvPr>
        </p:nvSpPr>
        <p:spPr/>
        <p:txBody>
          <a:bodyPr/>
          <a:lstStyle>
            <a:lvl1pPr>
              <a:defRPr/>
            </a:lvl1pPr>
          </a:lstStyle>
          <a:p>
            <a:r>
              <a:rPr lang="en-CA"/>
              <a:t>January 2022</a:t>
            </a:r>
            <a:endParaRPr lang="en-US"/>
          </a:p>
        </p:txBody>
      </p:sp>
      <p:sp>
        <p:nvSpPr>
          <p:cNvPr id="6" name="Footer Placeholder 5">
            <a:extLst>
              <a:ext uri="{FF2B5EF4-FFF2-40B4-BE49-F238E27FC236}">
                <a16:creationId xmlns:a16="http://schemas.microsoft.com/office/drawing/2014/main" id="{0F38F8F0-27B3-7143-95DC-3045344F22D4}"/>
              </a:ext>
            </a:extLst>
          </p:cNvPr>
          <p:cNvSpPr>
            <a:spLocks noGrp="1"/>
          </p:cNvSpPr>
          <p:nvPr>
            <p:ph type="ftr" sz="quarter" idx="11"/>
          </p:nvPr>
        </p:nvSpPr>
        <p:spPr/>
        <p:txBody>
          <a:bodyPr/>
          <a:lstStyle/>
          <a:p>
            <a:r>
              <a:rPr lang="en-US"/>
              <a:t>Healthcare AI: A Quebec Framework for Nursing Education  McGill University (TLS &amp; ISoN) and John Abbott College (Nursing)</a:t>
            </a:r>
          </a:p>
        </p:txBody>
      </p:sp>
      <p:sp>
        <p:nvSpPr>
          <p:cNvPr id="7" name="Slide Number Placeholder 6">
            <a:extLst>
              <a:ext uri="{FF2B5EF4-FFF2-40B4-BE49-F238E27FC236}">
                <a16:creationId xmlns:a16="http://schemas.microsoft.com/office/drawing/2014/main" id="{9CF356CD-83EB-9C44-AB46-9B4E8D697D02}"/>
              </a:ext>
            </a:extLst>
          </p:cNvPr>
          <p:cNvSpPr>
            <a:spLocks noGrp="1"/>
          </p:cNvSpPr>
          <p:nvPr>
            <p:ph type="sldNum" sz="quarter" idx="12"/>
          </p:nvPr>
        </p:nvSpPr>
        <p:spPr/>
        <p:txBody>
          <a:bodyPr/>
          <a:lstStyle/>
          <a:p>
            <a:fld id="{A9880CDA-45DD-D647-A778-235F2FCF148E}" type="slidenum">
              <a:rPr lang="en-US" smtClean="0"/>
              <a:t>‹#›</a:t>
            </a:fld>
            <a:endParaRPr lang="en-US"/>
          </a:p>
        </p:txBody>
      </p:sp>
    </p:spTree>
    <p:extLst>
      <p:ext uri="{BB962C8B-B14F-4D97-AF65-F5344CB8AC3E}">
        <p14:creationId xmlns:p14="http://schemas.microsoft.com/office/powerpoint/2010/main" val="1648291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7CA7C-BE55-1940-9C93-86E2FBF5BD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8BFCF8-4A57-9147-B339-D49C790912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91553A-91F5-BD48-B75D-772FF45E65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699BC3-E4BC-8A40-ACB0-B1AC26B3D7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D0B9F0-6859-2F43-94D1-536D53145A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C51565-3941-8845-B439-3122AF94A934}"/>
              </a:ext>
            </a:extLst>
          </p:cNvPr>
          <p:cNvSpPr>
            <a:spLocks noGrp="1"/>
          </p:cNvSpPr>
          <p:nvPr>
            <p:ph type="dt" sz="half" idx="10"/>
          </p:nvPr>
        </p:nvSpPr>
        <p:spPr/>
        <p:txBody>
          <a:bodyPr/>
          <a:lstStyle>
            <a:lvl1pPr>
              <a:defRPr/>
            </a:lvl1pPr>
          </a:lstStyle>
          <a:p>
            <a:r>
              <a:rPr lang="en-CA"/>
              <a:t>January 2022</a:t>
            </a:r>
            <a:endParaRPr lang="en-US"/>
          </a:p>
        </p:txBody>
      </p:sp>
      <p:sp>
        <p:nvSpPr>
          <p:cNvPr id="8" name="Footer Placeholder 7">
            <a:extLst>
              <a:ext uri="{FF2B5EF4-FFF2-40B4-BE49-F238E27FC236}">
                <a16:creationId xmlns:a16="http://schemas.microsoft.com/office/drawing/2014/main" id="{04359FDA-E97A-034B-8AEE-B57F01B47DB9}"/>
              </a:ext>
            </a:extLst>
          </p:cNvPr>
          <p:cNvSpPr>
            <a:spLocks noGrp="1"/>
          </p:cNvSpPr>
          <p:nvPr>
            <p:ph type="ftr" sz="quarter" idx="11"/>
          </p:nvPr>
        </p:nvSpPr>
        <p:spPr/>
        <p:txBody>
          <a:bodyPr/>
          <a:lstStyle/>
          <a:p>
            <a:r>
              <a:rPr lang="en-US"/>
              <a:t>Healthcare AI: A Quebec Framework for Nursing Education  McGill University (TLS &amp; ISoN) and John Abbott College (Nursing)</a:t>
            </a:r>
          </a:p>
        </p:txBody>
      </p:sp>
      <p:sp>
        <p:nvSpPr>
          <p:cNvPr id="9" name="Slide Number Placeholder 8">
            <a:extLst>
              <a:ext uri="{FF2B5EF4-FFF2-40B4-BE49-F238E27FC236}">
                <a16:creationId xmlns:a16="http://schemas.microsoft.com/office/drawing/2014/main" id="{85B28F0F-E047-AC44-8C3D-06D405C989DD}"/>
              </a:ext>
            </a:extLst>
          </p:cNvPr>
          <p:cNvSpPr>
            <a:spLocks noGrp="1"/>
          </p:cNvSpPr>
          <p:nvPr>
            <p:ph type="sldNum" sz="quarter" idx="12"/>
          </p:nvPr>
        </p:nvSpPr>
        <p:spPr/>
        <p:txBody>
          <a:bodyPr/>
          <a:lstStyle/>
          <a:p>
            <a:fld id="{A9880CDA-45DD-D647-A778-235F2FCF148E}" type="slidenum">
              <a:rPr lang="en-US" smtClean="0"/>
              <a:t>‹#›</a:t>
            </a:fld>
            <a:endParaRPr lang="en-US"/>
          </a:p>
        </p:txBody>
      </p:sp>
    </p:spTree>
    <p:extLst>
      <p:ext uri="{BB962C8B-B14F-4D97-AF65-F5344CB8AC3E}">
        <p14:creationId xmlns:p14="http://schemas.microsoft.com/office/powerpoint/2010/main" val="2269404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1387D-8D6A-4045-9679-7A9D3858B5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CF4201-56DF-1F41-9858-D1CA70B1BAA6}"/>
              </a:ext>
            </a:extLst>
          </p:cNvPr>
          <p:cNvSpPr>
            <a:spLocks noGrp="1"/>
          </p:cNvSpPr>
          <p:nvPr>
            <p:ph type="dt" sz="half" idx="10"/>
          </p:nvPr>
        </p:nvSpPr>
        <p:spPr/>
        <p:txBody>
          <a:bodyPr/>
          <a:lstStyle>
            <a:lvl1pPr>
              <a:defRPr/>
            </a:lvl1pPr>
          </a:lstStyle>
          <a:p>
            <a:r>
              <a:rPr lang="en-CA"/>
              <a:t>January 2022</a:t>
            </a:r>
            <a:endParaRPr lang="en-US"/>
          </a:p>
        </p:txBody>
      </p:sp>
      <p:sp>
        <p:nvSpPr>
          <p:cNvPr id="4" name="Footer Placeholder 3">
            <a:extLst>
              <a:ext uri="{FF2B5EF4-FFF2-40B4-BE49-F238E27FC236}">
                <a16:creationId xmlns:a16="http://schemas.microsoft.com/office/drawing/2014/main" id="{FBD3B26F-3669-3F4D-B6D6-16284C593923}"/>
              </a:ext>
            </a:extLst>
          </p:cNvPr>
          <p:cNvSpPr>
            <a:spLocks noGrp="1"/>
          </p:cNvSpPr>
          <p:nvPr>
            <p:ph type="ftr" sz="quarter" idx="11"/>
          </p:nvPr>
        </p:nvSpPr>
        <p:spPr/>
        <p:txBody>
          <a:bodyPr/>
          <a:lstStyle/>
          <a:p>
            <a:r>
              <a:rPr lang="en-US"/>
              <a:t>Healthcare AI: A Quebec Framework for Nursing Education  McGill University (TLS &amp; ISoN) and John Abbott College (Nursing)</a:t>
            </a:r>
          </a:p>
        </p:txBody>
      </p:sp>
      <p:sp>
        <p:nvSpPr>
          <p:cNvPr id="5" name="Slide Number Placeholder 4">
            <a:extLst>
              <a:ext uri="{FF2B5EF4-FFF2-40B4-BE49-F238E27FC236}">
                <a16:creationId xmlns:a16="http://schemas.microsoft.com/office/drawing/2014/main" id="{71CF5265-79E5-1946-B4CD-FDDCB8C28D8F}"/>
              </a:ext>
            </a:extLst>
          </p:cNvPr>
          <p:cNvSpPr>
            <a:spLocks noGrp="1"/>
          </p:cNvSpPr>
          <p:nvPr>
            <p:ph type="sldNum" sz="quarter" idx="12"/>
          </p:nvPr>
        </p:nvSpPr>
        <p:spPr/>
        <p:txBody>
          <a:bodyPr/>
          <a:lstStyle/>
          <a:p>
            <a:fld id="{A9880CDA-45DD-D647-A778-235F2FCF148E}" type="slidenum">
              <a:rPr lang="en-US" smtClean="0"/>
              <a:t>‹#›</a:t>
            </a:fld>
            <a:endParaRPr lang="en-US"/>
          </a:p>
        </p:txBody>
      </p:sp>
    </p:spTree>
    <p:extLst>
      <p:ext uri="{BB962C8B-B14F-4D97-AF65-F5344CB8AC3E}">
        <p14:creationId xmlns:p14="http://schemas.microsoft.com/office/powerpoint/2010/main" val="1405955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32BF21-E59D-D041-9BAD-D4F32EC5D55F}"/>
              </a:ext>
            </a:extLst>
          </p:cNvPr>
          <p:cNvSpPr>
            <a:spLocks noGrp="1"/>
          </p:cNvSpPr>
          <p:nvPr>
            <p:ph type="dt" sz="half" idx="10"/>
          </p:nvPr>
        </p:nvSpPr>
        <p:spPr/>
        <p:txBody>
          <a:bodyPr/>
          <a:lstStyle>
            <a:lvl1pPr>
              <a:defRPr/>
            </a:lvl1pPr>
          </a:lstStyle>
          <a:p>
            <a:r>
              <a:rPr lang="en-CA"/>
              <a:t>January 2022</a:t>
            </a:r>
            <a:endParaRPr lang="en-US"/>
          </a:p>
        </p:txBody>
      </p:sp>
      <p:sp>
        <p:nvSpPr>
          <p:cNvPr id="3" name="Footer Placeholder 2">
            <a:extLst>
              <a:ext uri="{FF2B5EF4-FFF2-40B4-BE49-F238E27FC236}">
                <a16:creationId xmlns:a16="http://schemas.microsoft.com/office/drawing/2014/main" id="{5625441A-B3AC-834C-831E-A26D67112C55}"/>
              </a:ext>
            </a:extLst>
          </p:cNvPr>
          <p:cNvSpPr>
            <a:spLocks noGrp="1"/>
          </p:cNvSpPr>
          <p:nvPr>
            <p:ph type="ftr" sz="quarter" idx="11"/>
          </p:nvPr>
        </p:nvSpPr>
        <p:spPr/>
        <p:txBody>
          <a:bodyPr/>
          <a:lstStyle/>
          <a:p>
            <a:r>
              <a:rPr lang="en-US"/>
              <a:t>Healthcare AI: A Quebec Framework for Nursing Education  McGill University (TLS &amp; ISoN) and John Abbott College (Nursing)</a:t>
            </a:r>
          </a:p>
        </p:txBody>
      </p:sp>
      <p:sp>
        <p:nvSpPr>
          <p:cNvPr id="4" name="Slide Number Placeholder 3">
            <a:extLst>
              <a:ext uri="{FF2B5EF4-FFF2-40B4-BE49-F238E27FC236}">
                <a16:creationId xmlns:a16="http://schemas.microsoft.com/office/drawing/2014/main" id="{C203499A-9D43-7A47-AD44-F7792C8D2BA8}"/>
              </a:ext>
            </a:extLst>
          </p:cNvPr>
          <p:cNvSpPr>
            <a:spLocks noGrp="1"/>
          </p:cNvSpPr>
          <p:nvPr>
            <p:ph type="sldNum" sz="quarter" idx="12"/>
          </p:nvPr>
        </p:nvSpPr>
        <p:spPr/>
        <p:txBody>
          <a:bodyPr/>
          <a:lstStyle/>
          <a:p>
            <a:fld id="{A9880CDA-45DD-D647-A778-235F2FCF148E}" type="slidenum">
              <a:rPr lang="en-US" smtClean="0"/>
              <a:t>‹#›</a:t>
            </a:fld>
            <a:endParaRPr lang="en-US"/>
          </a:p>
        </p:txBody>
      </p:sp>
    </p:spTree>
    <p:extLst>
      <p:ext uri="{BB962C8B-B14F-4D97-AF65-F5344CB8AC3E}">
        <p14:creationId xmlns:p14="http://schemas.microsoft.com/office/powerpoint/2010/main" val="1005512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03F72-01E9-AF44-9381-C413473A79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B97CF2-D46C-CF44-B6B0-9F266CC041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C13E5B-2287-9949-8497-B97353189D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50290D-C04B-CC49-B9E8-BF1E29461592}"/>
              </a:ext>
            </a:extLst>
          </p:cNvPr>
          <p:cNvSpPr>
            <a:spLocks noGrp="1"/>
          </p:cNvSpPr>
          <p:nvPr>
            <p:ph type="dt" sz="half" idx="10"/>
          </p:nvPr>
        </p:nvSpPr>
        <p:spPr/>
        <p:txBody>
          <a:bodyPr/>
          <a:lstStyle>
            <a:lvl1pPr>
              <a:defRPr/>
            </a:lvl1pPr>
          </a:lstStyle>
          <a:p>
            <a:r>
              <a:rPr lang="en-CA"/>
              <a:t>January 2022</a:t>
            </a:r>
            <a:endParaRPr lang="en-US"/>
          </a:p>
        </p:txBody>
      </p:sp>
      <p:sp>
        <p:nvSpPr>
          <p:cNvPr id="6" name="Footer Placeholder 5">
            <a:extLst>
              <a:ext uri="{FF2B5EF4-FFF2-40B4-BE49-F238E27FC236}">
                <a16:creationId xmlns:a16="http://schemas.microsoft.com/office/drawing/2014/main" id="{C3B6F015-F37C-A747-997C-C1F514A136C7}"/>
              </a:ext>
            </a:extLst>
          </p:cNvPr>
          <p:cNvSpPr>
            <a:spLocks noGrp="1"/>
          </p:cNvSpPr>
          <p:nvPr>
            <p:ph type="ftr" sz="quarter" idx="11"/>
          </p:nvPr>
        </p:nvSpPr>
        <p:spPr/>
        <p:txBody>
          <a:bodyPr/>
          <a:lstStyle/>
          <a:p>
            <a:r>
              <a:rPr lang="en-US"/>
              <a:t>Healthcare AI: A Quebec Framework for Nursing Education  McGill University (TLS &amp; ISoN) and John Abbott College (Nursing)</a:t>
            </a:r>
          </a:p>
        </p:txBody>
      </p:sp>
      <p:sp>
        <p:nvSpPr>
          <p:cNvPr id="7" name="Slide Number Placeholder 6">
            <a:extLst>
              <a:ext uri="{FF2B5EF4-FFF2-40B4-BE49-F238E27FC236}">
                <a16:creationId xmlns:a16="http://schemas.microsoft.com/office/drawing/2014/main" id="{4CFC2A20-8EC0-274A-A06C-CAE8280927E7}"/>
              </a:ext>
            </a:extLst>
          </p:cNvPr>
          <p:cNvSpPr>
            <a:spLocks noGrp="1"/>
          </p:cNvSpPr>
          <p:nvPr>
            <p:ph type="sldNum" sz="quarter" idx="12"/>
          </p:nvPr>
        </p:nvSpPr>
        <p:spPr/>
        <p:txBody>
          <a:bodyPr/>
          <a:lstStyle/>
          <a:p>
            <a:fld id="{A9880CDA-45DD-D647-A778-235F2FCF148E}" type="slidenum">
              <a:rPr lang="en-US" smtClean="0"/>
              <a:t>‹#›</a:t>
            </a:fld>
            <a:endParaRPr lang="en-US"/>
          </a:p>
        </p:txBody>
      </p:sp>
    </p:spTree>
    <p:extLst>
      <p:ext uri="{BB962C8B-B14F-4D97-AF65-F5344CB8AC3E}">
        <p14:creationId xmlns:p14="http://schemas.microsoft.com/office/powerpoint/2010/main" val="3304038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51A4B-B427-9F42-A12B-2107B3D9CCF9}"/>
              </a:ext>
            </a:extLst>
          </p:cNvPr>
          <p:cNvSpPr>
            <a:spLocks noGrp="1"/>
          </p:cNvSpPr>
          <p:nvPr>
            <p:ph type="title"/>
          </p:nvPr>
        </p:nvSpPr>
        <p:spPr/>
        <p:txBody>
          <a:bodyPr/>
          <a:lstStyle>
            <a:lvl1pPr>
              <a:defRPr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82AC924A-5443-1B49-BDDC-418F7B2307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18A669-B456-AB4A-A86D-A620AFC0A878}"/>
              </a:ext>
            </a:extLst>
          </p:cNvPr>
          <p:cNvSpPr>
            <a:spLocks noGrp="1"/>
          </p:cNvSpPr>
          <p:nvPr>
            <p:ph type="dt" sz="half" idx="10"/>
          </p:nvPr>
        </p:nvSpPr>
        <p:spPr/>
        <p:txBody>
          <a:bodyPr/>
          <a:lstStyle/>
          <a:p>
            <a:r>
              <a:rPr lang="en-CA"/>
              <a:t>January 2022</a:t>
            </a:r>
            <a:endParaRPr lang="en-US"/>
          </a:p>
        </p:txBody>
      </p:sp>
      <p:sp>
        <p:nvSpPr>
          <p:cNvPr id="8" name="Footer Placeholder 7">
            <a:extLst>
              <a:ext uri="{FF2B5EF4-FFF2-40B4-BE49-F238E27FC236}">
                <a16:creationId xmlns:a16="http://schemas.microsoft.com/office/drawing/2014/main" id="{E1AF7A74-28B4-8C42-8321-F794BC312DD3}"/>
              </a:ext>
            </a:extLst>
          </p:cNvPr>
          <p:cNvSpPr>
            <a:spLocks noGrp="1"/>
          </p:cNvSpPr>
          <p:nvPr>
            <p:ph type="ftr" sz="quarter" idx="11"/>
          </p:nvPr>
        </p:nvSpPr>
        <p:spPr/>
        <p:txBody>
          <a:bodyPr/>
          <a:lstStyle/>
          <a:p>
            <a:r>
              <a:rPr lang="en-US"/>
              <a:t>Healthcare AI: A Quebec Framework for Nursing Education  McGill University (TLS &amp; ISoN) and John Abbott College (Nursing)</a:t>
            </a:r>
          </a:p>
        </p:txBody>
      </p:sp>
      <p:sp>
        <p:nvSpPr>
          <p:cNvPr id="9" name="Slide Number Placeholder 8">
            <a:extLst>
              <a:ext uri="{FF2B5EF4-FFF2-40B4-BE49-F238E27FC236}">
                <a16:creationId xmlns:a16="http://schemas.microsoft.com/office/drawing/2014/main" id="{2B659B03-D203-B14F-BF64-8FD1C5518618}"/>
              </a:ext>
            </a:extLst>
          </p:cNvPr>
          <p:cNvSpPr>
            <a:spLocks noGrp="1"/>
          </p:cNvSpPr>
          <p:nvPr>
            <p:ph type="sldNum" sz="quarter" idx="12"/>
          </p:nvPr>
        </p:nvSpPr>
        <p:spPr/>
        <p:txBody>
          <a:bodyPr/>
          <a:lstStyle/>
          <a:p>
            <a:fld id="{4623479E-BB8B-3C44-8C2D-9ED92085C3DE}" type="slidenum">
              <a:rPr lang="en-US" smtClean="0"/>
              <a:t>‹#›</a:t>
            </a:fld>
            <a:endParaRPr lang="en-US"/>
          </a:p>
        </p:txBody>
      </p:sp>
    </p:spTree>
    <p:extLst>
      <p:ext uri="{BB962C8B-B14F-4D97-AF65-F5344CB8AC3E}">
        <p14:creationId xmlns:p14="http://schemas.microsoft.com/office/powerpoint/2010/main" val="836415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86AD9-281F-E54B-AD34-D6235E4CBA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5D27ED-8140-3448-AA2E-BFE5AB88AE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773381-0D1B-964C-842E-DD9325E49D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D7FF9D-6798-3A40-8801-3DF4FA53355B}"/>
              </a:ext>
            </a:extLst>
          </p:cNvPr>
          <p:cNvSpPr>
            <a:spLocks noGrp="1"/>
          </p:cNvSpPr>
          <p:nvPr>
            <p:ph type="dt" sz="half" idx="10"/>
          </p:nvPr>
        </p:nvSpPr>
        <p:spPr/>
        <p:txBody>
          <a:bodyPr/>
          <a:lstStyle>
            <a:lvl1pPr>
              <a:defRPr/>
            </a:lvl1pPr>
          </a:lstStyle>
          <a:p>
            <a:r>
              <a:rPr lang="en-CA"/>
              <a:t>January 2022</a:t>
            </a:r>
            <a:endParaRPr lang="en-US"/>
          </a:p>
        </p:txBody>
      </p:sp>
      <p:sp>
        <p:nvSpPr>
          <p:cNvPr id="6" name="Footer Placeholder 5">
            <a:extLst>
              <a:ext uri="{FF2B5EF4-FFF2-40B4-BE49-F238E27FC236}">
                <a16:creationId xmlns:a16="http://schemas.microsoft.com/office/drawing/2014/main" id="{014A83D6-2E58-F64A-9764-8D20AF2795ED}"/>
              </a:ext>
            </a:extLst>
          </p:cNvPr>
          <p:cNvSpPr>
            <a:spLocks noGrp="1"/>
          </p:cNvSpPr>
          <p:nvPr>
            <p:ph type="ftr" sz="quarter" idx="11"/>
          </p:nvPr>
        </p:nvSpPr>
        <p:spPr/>
        <p:txBody>
          <a:bodyPr/>
          <a:lstStyle/>
          <a:p>
            <a:r>
              <a:rPr lang="en-US"/>
              <a:t>Healthcare AI: A Quebec Framework for Nursing Education  McGill University (TLS &amp; ISoN) and John Abbott College (Nursing)</a:t>
            </a:r>
          </a:p>
        </p:txBody>
      </p:sp>
      <p:sp>
        <p:nvSpPr>
          <p:cNvPr id="7" name="Slide Number Placeholder 6">
            <a:extLst>
              <a:ext uri="{FF2B5EF4-FFF2-40B4-BE49-F238E27FC236}">
                <a16:creationId xmlns:a16="http://schemas.microsoft.com/office/drawing/2014/main" id="{78CFD4DA-BF8C-7646-8843-0349CF5E7E62}"/>
              </a:ext>
            </a:extLst>
          </p:cNvPr>
          <p:cNvSpPr>
            <a:spLocks noGrp="1"/>
          </p:cNvSpPr>
          <p:nvPr>
            <p:ph type="sldNum" sz="quarter" idx="12"/>
          </p:nvPr>
        </p:nvSpPr>
        <p:spPr/>
        <p:txBody>
          <a:bodyPr/>
          <a:lstStyle/>
          <a:p>
            <a:fld id="{A9880CDA-45DD-D647-A778-235F2FCF148E}" type="slidenum">
              <a:rPr lang="en-US" smtClean="0"/>
              <a:t>‹#›</a:t>
            </a:fld>
            <a:endParaRPr lang="en-US"/>
          </a:p>
        </p:txBody>
      </p:sp>
    </p:spTree>
    <p:extLst>
      <p:ext uri="{BB962C8B-B14F-4D97-AF65-F5344CB8AC3E}">
        <p14:creationId xmlns:p14="http://schemas.microsoft.com/office/powerpoint/2010/main" val="969225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10DB2-DC48-0C46-A204-1A070EE35F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47CB42-CD0E-0F46-A744-997435B041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2BE657-62C6-4042-958A-E729E26AB500}"/>
              </a:ext>
            </a:extLst>
          </p:cNvPr>
          <p:cNvSpPr>
            <a:spLocks noGrp="1"/>
          </p:cNvSpPr>
          <p:nvPr>
            <p:ph type="dt" sz="half" idx="10"/>
          </p:nvPr>
        </p:nvSpPr>
        <p:spPr/>
        <p:txBody>
          <a:bodyPr/>
          <a:lstStyle>
            <a:lvl1pPr>
              <a:defRPr/>
            </a:lvl1pPr>
          </a:lstStyle>
          <a:p>
            <a:r>
              <a:rPr lang="en-CA"/>
              <a:t>January 2022</a:t>
            </a:r>
            <a:endParaRPr lang="en-US"/>
          </a:p>
        </p:txBody>
      </p:sp>
      <p:sp>
        <p:nvSpPr>
          <p:cNvPr id="5" name="Footer Placeholder 4">
            <a:extLst>
              <a:ext uri="{FF2B5EF4-FFF2-40B4-BE49-F238E27FC236}">
                <a16:creationId xmlns:a16="http://schemas.microsoft.com/office/drawing/2014/main" id="{AA95E756-E296-CC4D-8458-15E15153D457}"/>
              </a:ext>
            </a:extLst>
          </p:cNvPr>
          <p:cNvSpPr>
            <a:spLocks noGrp="1"/>
          </p:cNvSpPr>
          <p:nvPr>
            <p:ph type="ftr" sz="quarter" idx="11"/>
          </p:nvPr>
        </p:nvSpPr>
        <p:spPr/>
        <p:txBody>
          <a:bodyPr/>
          <a:lstStyle/>
          <a:p>
            <a:r>
              <a:rPr lang="en-US"/>
              <a:t>Healthcare AI: A Quebec Framework for Nursing Education  McGill University (TLS &amp; ISoN) and John Abbott College (Nursing)</a:t>
            </a:r>
          </a:p>
        </p:txBody>
      </p:sp>
      <p:sp>
        <p:nvSpPr>
          <p:cNvPr id="6" name="Slide Number Placeholder 5">
            <a:extLst>
              <a:ext uri="{FF2B5EF4-FFF2-40B4-BE49-F238E27FC236}">
                <a16:creationId xmlns:a16="http://schemas.microsoft.com/office/drawing/2014/main" id="{C63CC47B-2128-934F-94C2-47C96BA7A161}"/>
              </a:ext>
            </a:extLst>
          </p:cNvPr>
          <p:cNvSpPr>
            <a:spLocks noGrp="1"/>
          </p:cNvSpPr>
          <p:nvPr>
            <p:ph type="sldNum" sz="quarter" idx="12"/>
          </p:nvPr>
        </p:nvSpPr>
        <p:spPr/>
        <p:txBody>
          <a:bodyPr/>
          <a:lstStyle/>
          <a:p>
            <a:fld id="{A9880CDA-45DD-D647-A778-235F2FCF148E}" type="slidenum">
              <a:rPr lang="en-US" smtClean="0"/>
              <a:t>‹#›</a:t>
            </a:fld>
            <a:endParaRPr lang="en-US"/>
          </a:p>
        </p:txBody>
      </p:sp>
    </p:spTree>
    <p:extLst>
      <p:ext uri="{BB962C8B-B14F-4D97-AF65-F5344CB8AC3E}">
        <p14:creationId xmlns:p14="http://schemas.microsoft.com/office/powerpoint/2010/main" val="2149155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7C349A-B598-3247-803B-2768D45BF5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BACE8E-4543-C248-AF1B-21E6DC4CE7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BB30F8-70FA-2B4A-A83B-A5B48576F6E3}"/>
              </a:ext>
            </a:extLst>
          </p:cNvPr>
          <p:cNvSpPr>
            <a:spLocks noGrp="1"/>
          </p:cNvSpPr>
          <p:nvPr>
            <p:ph type="dt" sz="half" idx="10"/>
          </p:nvPr>
        </p:nvSpPr>
        <p:spPr/>
        <p:txBody>
          <a:bodyPr/>
          <a:lstStyle>
            <a:lvl1pPr>
              <a:defRPr/>
            </a:lvl1pPr>
          </a:lstStyle>
          <a:p>
            <a:r>
              <a:rPr lang="en-CA"/>
              <a:t>January 2022</a:t>
            </a:r>
            <a:endParaRPr lang="en-US"/>
          </a:p>
        </p:txBody>
      </p:sp>
      <p:sp>
        <p:nvSpPr>
          <p:cNvPr id="5" name="Footer Placeholder 4">
            <a:extLst>
              <a:ext uri="{FF2B5EF4-FFF2-40B4-BE49-F238E27FC236}">
                <a16:creationId xmlns:a16="http://schemas.microsoft.com/office/drawing/2014/main" id="{0FA567D7-B66A-494A-971D-0251FF7A98BC}"/>
              </a:ext>
            </a:extLst>
          </p:cNvPr>
          <p:cNvSpPr>
            <a:spLocks noGrp="1"/>
          </p:cNvSpPr>
          <p:nvPr>
            <p:ph type="ftr" sz="quarter" idx="11"/>
          </p:nvPr>
        </p:nvSpPr>
        <p:spPr/>
        <p:txBody>
          <a:bodyPr/>
          <a:lstStyle/>
          <a:p>
            <a:r>
              <a:rPr lang="en-US"/>
              <a:t>Healthcare AI: A Quebec Framework for Nursing Education  McGill University (TLS &amp; ISoN) and John Abbott College (Nursing)</a:t>
            </a:r>
          </a:p>
        </p:txBody>
      </p:sp>
      <p:sp>
        <p:nvSpPr>
          <p:cNvPr id="6" name="Slide Number Placeholder 5">
            <a:extLst>
              <a:ext uri="{FF2B5EF4-FFF2-40B4-BE49-F238E27FC236}">
                <a16:creationId xmlns:a16="http://schemas.microsoft.com/office/drawing/2014/main" id="{0970BF35-0BC8-F845-B201-E8078339360E}"/>
              </a:ext>
            </a:extLst>
          </p:cNvPr>
          <p:cNvSpPr>
            <a:spLocks noGrp="1"/>
          </p:cNvSpPr>
          <p:nvPr>
            <p:ph type="sldNum" sz="quarter" idx="12"/>
          </p:nvPr>
        </p:nvSpPr>
        <p:spPr/>
        <p:txBody>
          <a:bodyPr/>
          <a:lstStyle/>
          <a:p>
            <a:fld id="{A9880CDA-45DD-D647-A778-235F2FCF148E}" type="slidenum">
              <a:rPr lang="en-US" smtClean="0"/>
              <a:t>‹#›</a:t>
            </a:fld>
            <a:endParaRPr lang="en-US"/>
          </a:p>
        </p:txBody>
      </p:sp>
    </p:spTree>
    <p:extLst>
      <p:ext uri="{BB962C8B-B14F-4D97-AF65-F5344CB8AC3E}">
        <p14:creationId xmlns:p14="http://schemas.microsoft.com/office/powerpoint/2010/main" val="1305749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8FB9A-C84C-4943-A38D-EDFFF4F3F6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C5AC49-7554-B643-BAF8-38EF282E38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7AE5C1-7E37-C24F-BCCF-5577BAB0037E}"/>
              </a:ext>
            </a:extLst>
          </p:cNvPr>
          <p:cNvSpPr>
            <a:spLocks noGrp="1"/>
          </p:cNvSpPr>
          <p:nvPr>
            <p:ph type="dt" sz="half" idx="10"/>
          </p:nvPr>
        </p:nvSpPr>
        <p:spPr/>
        <p:txBody>
          <a:bodyPr/>
          <a:lstStyle>
            <a:lvl1pPr>
              <a:defRPr/>
            </a:lvl1pPr>
          </a:lstStyle>
          <a:p>
            <a:r>
              <a:rPr lang="en-CA"/>
              <a:t>January 2022</a:t>
            </a:r>
            <a:endParaRPr lang="en-US"/>
          </a:p>
        </p:txBody>
      </p:sp>
      <p:sp>
        <p:nvSpPr>
          <p:cNvPr id="5" name="Footer Placeholder 4">
            <a:extLst>
              <a:ext uri="{FF2B5EF4-FFF2-40B4-BE49-F238E27FC236}">
                <a16:creationId xmlns:a16="http://schemas.microsoft.com/office/drawing/2014/main" id="{6D34B6FA-E31A-D945-AC83-E761A8303A4A}"/>
              </a:ext>
            </a:extLst>
          </p:cNvPr>
          <p:cNvSpPr>
            <a:spLocks noGrp="1"/>
          </p:cNvSpPr>
          <p:nvPr>
            <p:ph type="ftr" sz="quarter" idx="11"/>
          </p:nvPr>
        </p:nvSpPr>
        <p:spPr/>
        <p:txBody>
          <a:bodyPr/>
          <a:lstStyle/>
          <a:p>
            <a:r>
              <a:rPr lang="en-US"/>
              <a:t>Healthcare AI: A Quebec Framework for Nursing Education  McGill University (TLS &amp; ISoN) and John Abbott College (Nursing)</a:t>
            </a:r>
          </a:p>
        </p:txBody>
      </p:sp>
      <p:sp>
        <p:nvSpPr>
          <p:cNvPr id="6" name="Slide Number Placeholder 5">
            <a:extLst>
              <a:ext uri="{FF2B5EF4-FFF2-40B4-BE49-F238E27FC236}">
                <a16:creationId xmlns:a16="http://schemas.microsoft.com/office/drawing/2014/main" id="{E1EAE365-99AC-0045-8311-1CC8BBEE5A20}"/>
              </a:ext>
            </a:extLst>
          </p:cNvPr>
          <p:cNvSpPr>
            <a:spLocks noGrp="1"/>
          </p:cNvSpPr>
          <p:nvPr>
            <p:ph type="sldNum" sz="quarter" idx="12"/>
          </p:nvPr>
        </p:nvSpPr>
        <p:spPr/>
        <p:txBody>
          <a:bodyPr/>
          <a:lstStyle/>
          <a:p>
            <a:fld id="{4623479E-BB8B-3C44-8C2D-9ED92085C3DE}" type="slidenum">
              <a:rPr lang="en-US" smtClean="0"/>
              <a:t>‹#›</a:t>
            </a:fld>
            <a:endParaRPr lang="en-US"/>
          </a:p>
        </p:txBody>
      </p:sp>
    </p:spTree>
    <p:extLst>
      <p:ext uri="{BB962C8B-B14F-4D97-AF65-F5344CB8AC3E}">
        <p14:creationId xmlns:p14="http://schemas.microsoft.com/office/powerpoint/2010/main" val="2887440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815D7-B47A-CE4E-9913-A2CEBD3BA0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9FEAA5-F044-EE45-9D02-D7BC7B98A6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072846-BC54-9F4B-A881-A400EF728C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B5A646-FA81-EF4C-97ED-EE72B2774EB5}"/>
              </a:ext>
            </a:extLst>
          </p:cNvPr>
          <p:cNvSpPr>
            <a:spLocks noGrp="1"/>
          </p:cNvSpPr>
          <p:nvPr>
            <p:ph type="dt" sz="half" idx="10"/>
          </p:nvPr>
        </p:nvSpPr>
        <p:spPr/>
        <p:txBody>
          <a:bodyPr/>
          <a:lstStyle>
            <a:lvl1pPr>
              <a:defRPr/>
            </a:lvl1pPr>
          </a:lstStyle>
          <a:p>
            <a:r>
              <a:rPr lang="en-CA"/>
              <a:t>January 2022</a:t>
            </a:r>
            <a:endParaRPr lang="en-US"/>
          </a:p>
        </p:txBody>
      </p:sp>
      <p:sp>
        <p:nvSpPr>
          <p:cNvPr id="6" name="Footer Placeholder 5">
            <a:extLst>
              <a:ext uri="{FF2B5EF4-FFF2-40B4-BE49-F238E27FC236}">
                <a16:creationId xmlns:a16="http://schemas.microsoft.com/office/drawing/2014/main" id="{250F0381-9BB9-A24B-A808-700E195A877F}"/>
              </a:ext>
            </a:extLst>
          </p:cNvPr>
          <p:cNvSpPr>
            <a:spLocks noGrp="1"/>
          </p:cNvSpPr>
          <p:nvPr>
            <p:ph type="ftr" sz="quarter" idx="11"/>
          </p:nvPr>
        </p:nvSpPr>
        <p:spPr/>
        <p:txBody>
          <a:bodyPr/>
          <a:lstStyle/>
          <a:p>
            <a:r>
              <a:rPr lang="en-US"/>
              <a:t>Healthcare AI: A Quebec Framework for Nursing Education  McGill University (TLS &amp; ISoN) and John Abbott College (Nursing)</a:t>
            </a:r>
          </a:p>
        </p:txBody>
      </p:sp>
      <p:sp>
        <p:nvSpPr>
          <p:cNvPr id="7" name="Slide Number Placeholder 6">
            <a:extLst>
              <a:ext uri="{FF2B5EF4-FFF2-40B4-BE49-F238E27FC236}">
                <a16:creationId xmlns:a16="http://schemas.microsoft.com/office/drawing/2014/main" id="{06B8494B-4901-A64D-B078-506A9541942F}"/>
              </a:ext>
            </a:extLst>
          </p:cNvPr>
          <p:cNvSpPr>
            <a:spLocks noGrp="1"/>
          </p:cNvSpPr>
          <p:nvPr>
            <p:ph type="sldNum" sz="quarter" idx="12"/>
          </p:nvPr>
        </p:nvSpPr>
        <p:spPr/>
        <p:txBody>
          <a:bodyPr/>
          <a:lstStyle/>
          <a:p>
            <a:fld id="{4623479E-BB8B-3C44-8C2D-9ED92085C3DE}" type="slidenum">
              <a:rPr lang="en-US" smtClean="0"/>
              <a:t>‹#›</a:t>
            </a:fld>
            <a:endParaRPr lang="en-US"/>
          </a:p>
        </p:txBody>
      </p:sp>
    </p:spTree>
    <p:extLst>
      <p:ext uri="{BB962C8B-B14F-4D97-AF65-F5344CB8AC3E}">
        <p14:creationId xmlns:p14="http://schemas.microsoft.com/office/powerpoint/2010/main" val="3347024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9F7B5-9F28-C447-8360-901846DBD4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153EE1-CDD5-5F4E-BD5A-8FB2D3F0F4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2969E7-6CD8-4F47-92B3-E2A0568058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2A27CB-D364-AF47-BE7F-50C5D894F0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2936CE-EE4D-CF43-9317-6A08F2372C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233316-D00A-5642-A93B-B30F04B4E7F7}"/>
              </a:ext>
            </a:extLst>
          </p:cNvPr>
          <p:cNvSpPr>
            <a:spLocks noGrp="1"/>
          </p:cNvSpPr>
          <p:nvPr>
            <p:ph type="dt" sz="half" idx="10"/>
          </p:nvPr>
        </p:nvSpPr>
        <p:spPr/>
        <p:txBody>
          <a:bodyPr/>
          <a:lstStyle>
            <a:lvl1pPr>
              <a:defRPr/>
            </a:lvl1pPr>
          </a:lstStyle>
          <a:p>
            <a:r>
              <a:rPr lang="en-CA"/>
              <a:t>January 2022</a:t>
            </a:r>
            <a:endParaRPr lang="en-US"/>
          </a:p>
        </p:txBody>
      </p:sp>
      <p:sp>
        <p:nvSpPr>
          <p:cNvPr id="8" name="Footer Placeholder 7">
            <a:extLst>
              <a:ext uri="{FF2B5EF4-FFF2-40B4-BE49-F238E27FC236}">
                <a16:creationId xmlns:a16="http://schemas.microsoft.com/office/drawing/2014/main" id="{206F1AE8-F5C9-804D-A1C5-A1DACA08D1D9}"/>
              </a:ext>
            </a:extLst>
          </p:cNvPr>
          <p:cNvSpPr>
            <a:spLocks noGrp="1"/>
          </p:cNvSpPr>
          <p:nvPr>
            <p:ph type="ftr" sz="quarter" idx="11"/>
          </p:nvPr>
        </p:nvSpPr>
        <p:spPr/>
        <p:txBody>
          <a:bodyPr/>
          <a:lstStyle/>
          <a:p>
            <a:r>
              <a:rPr lang="en-US"/>
              <a:t>Healthcare AI: A Quebec Framework for Nursing Education  McGill University (TLS &amp; ISoN) and John Abbott College (Nursing)</a:t>
            </a:r>
          </a:p>
        </p:txBody>
      </p:sp>
      <p:sp>
        <p:nvSpPr>
          <p:cNvPr id="9" name="Slide Number Placeholder 8">
            <a:extLst>
              <a:ext uri="{FF2B5EF4-FFF2-40B4-BE49-F238E27FC236}">
                <a16:creationId xmlns:a16="http://schemas.microsoft.com/office/drawing/2014/main" id="{2AD67CEF-393B-D040-A95B-6F9A7BFC21DA}"/>
              </a:ext>
            </a:extLst>
          </p:cNvPr>
          <p:cNvSpPr>
            <a:spLocks noGrp="1"/>
          </p:cNvSpPr>
          <p:nvPr>
            <p:ph type="sldNum" sz="quarter" idx="12"/>
          </p:nvPr>
        </p:nvSpPr>
        <p:spPr/>
        <p:txBody>
          <a:bodyPr/>
          <a:lstStyle/>
          <a:p>
            <a:fld id="{4623479E-BB8B-3C44-8C2D-9ED92085C3DE}" type="slidenum">
              <a:rPr lang="en-US" smtClean="0"/>
              <a:t>‹#›</a:t>
            </a:fld>
            <a:endParaRPr lang="en-US"/>
          </a:p>
        </p:txBody>
      </p:sp>
    </p:spTree>
    <p:extLst>
      <p:ext uri="{BB962C8B-B14F-4D97-AF65-F5344CB8AC3E}">
        <p14:creationId xmlns:p14="http://schemas.microsoft.com/office/powerpoint/2010/main" val="3025833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38041-8070-B244-A96F-636080C742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DA340B-DEDE-C54E-887C-89142F58D02B}"/>
              </a:ext>
            </a:extLst>
          </p:cNvPr>
          <p:cNvSpPr>
            <a:spLocks noGrp="1"/>
          </p:cNvSpPr>
          <p:nvPr>
            <p:ph type="dt" sz="half" idx="10"/>
          </p:nvPr>
        </p:nvSpPr>
        <p:spPr/>
        <p:txBody>
          <a:bodyPr/>
          <a:lstStyle>
            <a:lvl1pPr>
              <a:defRPr/>
            </a:lvl1pPr>
          </a:lstStyle>
          <a:p>
            <a:r>
              <a:rPr lang="en-CA"/>
              <a:t>January 2022</a:t>
            </a:r>
            <a:endParaRPr lang="en-US"/>
          </a:p>
        </p:txBody>
      </p:sp>
      <p:sp>
        <p:nvSpPr>
          <p:cNvPr id="4" name="Footer Placeholder 3">
            <a:extLst>
              <a:ext uri="{FF2B5EF4-FFF2-40B4-BE49-F238E27FC236}">
                <a16:creationId xmlns:a16="http://schemas.microsoft.com/office/drawing/2014/main" id="{ED72F4AF-4DBD-1344-8B35-79FDE3C6CFB2}"/>
              </a:ext>
            </a:extLst>
          </p:cNvPr>
          <p:cNvSpPr>
            <a:spLocks noGrp="1"/>
          </p:cNvSpPr>
          <p:nvPr>
            <p:ph type="ftr" sz="quarter" idx="11"/>
          </p:nvPr>
        </p:nvSpPr>
        <p:spPr/>
        <p:txBody>
          <a:bodyPr/>
          <a:lstStyle/>
          <a:p>
            <a:r>
              <a:rPr lang="en-US"/>
              <a:t>Healthcare AI: A Quebec Framework for Nursing Education  McGill University (TLS &amp; ISoN) and John Abbott College (Nursing)</a:t>
            </a:r>
          </a:p>
        </p:txBody>
      </p:sp>
      <p:sp>
        <p:nvSpPr>
          <p:cNvPr id="5" name="Slide Number Placeholder 4">
            <a:extLst>
              <a:ext uri="{FF2B5EF4-FFF2-40B4-BE49-F238E27FC236}">
                <a16:creationId xmlns:a16="http://schemas.microsoft.com/office/drawing/2014/main" id="{84B935EE-D616-DB4C-959B-6E8BB47ADA0E}"/>
              </a:ext>
            </a:extLst>
          </p:cNvPr>
          <p:cNvSpPr>
            <a:spLocks noGrp="1"/>
          </p:cNvSpPr>
          <p:nvPr>
            <p:ph type="sldNum" sz="quarter" idx="12"/>
          </p:nvPr>
        </p:nvSpPr>
        <p:spPr/>
        <p:txBody>
          <a:bodyPr/>
          <a:lstStyle/>
          <a:p>
            <a:fld id="{4623479E-BB8B-3C44-8C2D-9ED92085C3DE}" type="slidenum">
              <a:rPr lang="en-US" smtClean="0"/>
              <a:t>‹#›</a:t>
            </a:fld>
            <a:endParaRPr lang="en-US"/>
          </a:p>
        </p:txBody>
      </p:sp>
    </p:spTree>
    <p:extLst>
      <p:ext uri="{BB962C8B-B14F-4D97-AF65-F5344CB8AC3E}">
        <p14:creationId xmlns:p14="http://schemas.microsoft.com/office/powerpoint/2010/main" val="3917154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FF0211-4CBB-2A42-A3E0-1A421AB1BAD9}"/>
              </a:ext>
            </a:extLst>
          </p:cNvPr>
          <p:cNvSpPr>
            <a:spLocks noGrp="1"/>
          </p:cNvSpPr>
          <p:nvPr>
            <p:ph type="dt" sz="half" idx="10"/>
          </p:nvPr>
        </p:nvSpPr>
        <p:spPr/>
        <p:txBody>
          <a:bodyPr/>
          <a:lstStyle>
            <a:lvl1pPr>
              <a:defRPr/>
            </a:lvl1pPr>
          </a:lstStyle>
          <a:p>
            <a:r>
              <a:rPr lang="en-CA"/>
              <a:t>January 2022</a:t>
            </a:r>
            <a:endParaRPr lang="en-US"/>
          </a:p>
        </p:txBody>
      </p:sp>
      <p:sp>
        <p:nvSpPr>
          <p:cNvPr id="3" name="Footer Placeholder 2">
            <a:extLst>
              <a:ext uri="{FF2B5EF4-FFF2-40B4-BE49-F238E27FC236}">
                <a16:creationId xmlns:a16="http://schemas.microsoft.com/office/drawing/2014/main" id="{E1C93C68-7643-9446-A7B6-531C07EA4C8C}"/>
              </a:ext>
            </a:extLst>
          </p:cNvPr>
          <p:cNvSpPr>
            <a:spLocks noGrp="1"/>
          </p:cNvSpPr>
          <p:nvPr>
            <p:ph type="ftr" sz="quarter" idx="11"/>
          </p:nvPr>
        </p:nvSpPr>
        <p:spPr/>
        <p:txBody>
          <a:bodyPr/>
          <a:lstStyle/>
          <a:p>
            <a:r>
              <a:rPr lang="en-US"/>
              <a:t>Healthcare AI: A Quebec Framework for Nursing Education  McGill University (TLS &amp; ISoN) and John Abbott College (Nursing)</a:t>
            </a:r>
          </a:p>
        </p:txBody>
      </p:sp>
      <p:sp>
        <p:nvSpPr>
          <p:cNvPr id="4" name="Slide Number Placeholder 3">
            <a:extLst>
              <a:ext uri="{FF2B5EF4-FFF2-40B4-BE49-F238E27FC236}">
                <a16:creationId xmlns:a16="http://schemas.microsoft.com/office/drawing/2014/main" id="{9147C317-915B-5349-B658-4639799A4700}"/>
              </a:ext>
            </a:extLst>
          </p:cNvPr>
          <p:cNvSpPr>
            <a:spLocks noGrp="1"/>
          </p:cNvSpPr>
          <p:nvPr>
            <p:ph type="sldNum" sz="quarter" idx="12"/>
          </p:nvPr>
        </p:nvSpPr>
        <p:spPr/>
        <p:txBody>
          <a:bodyPr/>
          <a:lstStyle/>
          <a:p>
            <a:fld id="{4623479E-BB8B-3C44-8C2D-9ED92085C3DE}" type="slidenum">
              <a:rPr lang="en-US" smtClean="0"/>
              <a:t>‹#›</a:t>
            </a:fld>
            <a:endParaRPr lang="en-US"/>
          </a:p>
        </p:txBody>
      </p:sp>
    </p:spTree>
    <p:extLst>
      <p:ext uri="{BB962C8B-B14F-4D97-AF65-F5344CB8AC3E}">
        <p14:creationId xmlns:p14="http://schemas.microsoft.com/office/powerpoint/2010/main" val="1875790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CA014-9F87-8047-9A04-7DE3B9509A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9D0AEB-7B92-3C4C-A7EC-1C4FB46494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0E748B-2958-AB4D-BB9F-46E46881D8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DF1BCB-3245-E247-8848-EAE1538508A6}"/>
              </a:ext>
            </a:extLst>
          </p:cNvPr>
          <p:cNvSpPr>
            <a:spLocks noGrp="1"/>
          </p:cNvSpPr>
          <p:nvPr>
            <p:ph type="dt" sz="half" idx="10"/>
          </p:nvPr>
        </p:nvSpPr>
        <p:spPr/>
        <p:txBody>
          <a:bodyPr/>
          <a:lstStyle>
            <a:lvl1pPr>
              <a:defRPr/>
            </a:lvl1pPr>
          </a:lstStyle>
          <a:p>
            <a:r>
              <a:rPr lang="en-CA"/>
              <a:t>January 2022</a:t>
            </a:r>
            <a:endParaRPr lang="en-US"/>
          </a:p>
        </p:txBody>
      </p:sp>
      <p:sp>
        <p:nvSpPr>
          <p:cNvPr id="6" name="Footer Placeholder 5">
            <a:extLst>
              <a:ext uri="{FF2B5EF4-FFF2-40B4-BE49-F238E27FC236}">
                <a16:creationId xmlns:a16="http://schemas.microsoft.com/office/drawing/2014/main" id="{34C580E2-5C0D-1044-B109-39AD8011E926}"/>
              </a:ext>
            </a:extLst>
          </p:cNvPr>
          <p:cNvSpPr>
            <a:spLocks noGrp="1"/>
          </p:cNvSpPr>
          <p:nvPr>
            <p:ph type="ftr" sz="quarter" idx="11"/>
          </p:nvPr>
        </p:nvSpPr>
        <p:spPr/>
        <p:txBody>
          <a:bodyPr/>
          <a:lstStyle/>
          <a:p>
            <a:r>
              <a:rPr lang="en-US"/>
              <a:t>Healthcare AI: A Quebec Framework for Nursing Education  McGill University (TLS &amp; ISoN) and John Abbott College (Nursing)</a:t>
            </a:r>
          </a:p>
        </p:txBody>
      </p:sp>
      <p:sp>
        <p:nvSpPr>
          <p:cNvPr id="7" name="Slide Number Placeholder 6">
            <a:extLst>
              <a:ext uri="{FF2B5EF4-FFF2-40B4-BE49-F238E27FC236}">
                <a16:creationId xmlns:a16="http://schemas.microsoft.com/office/drawing/2014/main" id="{FB67CCEE-B5C4-8041-B842-70A5BB66271F}"/>
              </a:ext>
            </a:extLst>
          </p:cNvPr>
          <p:cNvSpPr>
            <a:spLocks noGrp="1"/>
          </p:cNvSpPr>
          <p:nvPr>
            <p:ph type="sldNum" sz="quarter" idx="12"/>
          </p:nvPr>
        </p:nvSpPr>
        <p:spPr/>
        <p:txBody>
          <a:bodyPr/>
          <a:lstStyle/>
          <a:p>
            <a:fld id="{4623479E-BB8B-3C44-8C2D-9ED92085C3DE}" type="slidenum">
              <a:rPr lang="en-US" smtClean="0"/>
              <a:t>‹#›</a:t>
            </a:fld>
            <a:endParaRPr lang="en-US"/>
          </a:p>
        </p:txBody>
      </p:sp>
    </p:spTree>
    <p:extLst>
      <p:ext uri="{BB962C8B-B14F-4D97-AF65-F5344CB8AC3E}">
        <p14:creationId xmlns:p14="http://schemas.microsoft.com/office/powerpoint/2010/main" val="1958451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FFDEA-DF06-6F40-A920-C46E8643C1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7C6594-E81F-B44F-BAFB-C4C688CC78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C3296F-9C3D-3040-A75C-9599038CA3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387178-BC5F-8B47-BFE5-10E9500D824C}"/>
              </a:ext>
            </a:extLst>
          </p:cNvPr>
          <p:cNvSpPr>
            <a:spLocks noGrp="1"/>
          </p:cNvSpPr>
          <p:nvPr>
            <p:ph type="dt" sz="half" idx="10"/>
          </p:nvPr>
        </p:nvSpPr>
        <p:spPr/>
        <p:txBody>
          <a:bodyPr/>
          <a:lstStyle>
            <a:lvl1pPr>
              <a:defRPr/>
            </a:lvl1pPr>
          </a:lstStyle>
          <a:p>
            <a:r>
              <a:rPr lang="en-CA"/>
              <a:t>January 2022</a:t>
            </a:r>
            <a:endParaRPr lang="en-US"/>
          </a:p>
        </p:txBody>
      </p:sp>
      <p:sp>
        <p:nvSpPr>
          <p:cNvPr id="6" name="Footer Placeholder 5">
            <a:extLst>
              <a:ext uri="{FF2B5EF4-FFF2-40B4-BE49-F238E27FC236}">
                <a16:creationId xmlns:a16="http://schemas.microsoft.com/office/drawing/2014/main" id="{50E1BEFB-7A98-7143-B287-5D684160766E}"/>
              </a:ext>
            </a:extLst>
          </p:cNvPr>
          <p:cNvSpPr>
            <a:spLocks noGrp="1"/>
          </p:cNvSpPr>
          <p:nvPr>
            <p:ph type="ftr" sz="quarter" idx="11"/>
          </p:nvPr>
        </p:nvSpPr>
        <p:spPr/>
        <p:txBody>
          <a:bodyPr/>
          <a:lstStyle/>
          <a:p>
            <a:r>
              <a:rPr lang="en-US"/>
              <a:t>Healthcare AI: A Quebec Framework for Nursing Education  McGill University (TLS &amp; ISoN) and John Abbott College (Nursing)</a:t>
            </a:r>
          </a:p>
        </p:txBody>
      </p:sp>
      <p:sp>
        <p:nvSpPr>
          <p:cNvPr id="7" name="Slide Number Placeholder 6">
            <a:extLst>
              <a:ext uri="{FF2B5EF4-FFF2-40B4-BE49-F238E27FC236}">
                <a16:creationId xmlns:a16="http://schemas.microsoft.com/office/drawing/2014/main" id="{9DFC40FF-375A-4244-A8B7-4042F3C4C7A0}"/>
              </a:ext>
            </a:extLst>
          </p:cNvPr>
          <p:cNvSpPr>
            <a:spLocks noGrp="1"/>
          </p:cNvSpPr>
          <p:nvPr>
            <p:ph type="sldNum" sz="quarter" idx="12"/>
          </p:nvPr>
        </p:nvSpPr>
        <p:spPr/>
        <p:txBody>
          <a:bodyPr/>
          <a:lstStyle/>
          <a:p>
            <a:fld id="{4623479E-BB8B-3C44-8C2D-9ED92085C3DE}" type="slidenum">
              <a:rPr lang="en-US" smtClean="0"/>
              <a:t>‹#›</a:t>
            </a:fld>
            <a:endParaRPr lang="en-US"/>
          </a:p>
        </p:txBody>
      </p:sp>
    </p:spTree>
    <p:extLst>
      <p:ext uri="{BB962C8B-B14F-4D97-AF65-F5344CB8AC3E}">
        <p14:creationId xmlns:p14="http://schemas.microsoft.com/office/powerpoint/2010/main" val="436346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3C1469-6132-5241-BF6D-086B0C43B6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C14EF2-45A0-F84D-BE2A-482298E943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51C02-C21F-5B47-B9DF-76247E7DD8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CA"/>
              <a:t>January 2022</a:t>
            </a:r>
            <a:endParaRPr lang="en-US"/>
          </a:p>
        </p:txBody>
      </p:sp>
      <p:sp>
        <p:nvSpPr>
          <p:cNvPr id="5" name="Footer Placeholder 4">
            <a:extLst>
              <a:ext uri="{FF2B5EF4-FFF2-40B4-BE49-F238E27FC236}">
                <a16:creationId xmlns:a16="http://schemas.microsoft.com/office/drawing/2014/main" id="{B965C550-E08E-094C-B0E7-855C3E112A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Healthcare AI: A Quebec Framework for Nursing Education  McGill University (TLS &amp; ISoN) and John Abbott College (Nursing)</a:t>
            </a:r>
          </a:p>
        </p:txBody>
      </p:sp>
      <p:sp>
        <p:nvSpPr>
          <p:cNvPr id="6" name="Slide Number Placeholder 5">
            <a:extLst>
              <a:ext uri="{FF2B5EF4-FFF2-40B4-BE49-F238E27FC236}">
                <a16:creationId xmlns:a16="http://schemas.microsoft.com/office/drawing/2014/main" id="{856F8488-3AF5-3640-BFBB-3982D378B1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23479E-BB8B-3C44-8C2D-9ED92085C3DE}" type="slidenum">
              <a:rPr lang="en-US" smtClean="0"/>
              <a:t>‹#›</a:t>
            </a:fld>
            <a:endParaRPr lang="en-US"/>
          </a:p>
        </p:txBody>
      </p:sp>
    </p:spTree>
    <p:extLst>
      <p:ext uri="{BB962C8B-B14F-4D97-AF65-F5344CB8AC3E}">
        <p14:creationId xmlns:p14="http://schemas.microsoft.com/office/powerpoint/2010/main" val="1645717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2E50E3-5099-D14B-94C3-A239346173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69B1B5-6EC2-D841-8789-07E2CC5318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651F89-CE29-4342-9685-894DEFB9F0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CA"/>
              <a:t>January 2022</a:t>
            </a:r>
            <a:endParaRPr lang="en-US"/>
          </a:p>
        </p:txBody>
      </p:sp>
      <p:sp>
        <p:nvSpPr>
          <p:cNvPr id="5" name="Footer Placeholder 4">
            <a:extLst>
              <a:ext uri="{FF2B5EF4-FFF2-40B4-BE49-F238E27FC236}">
                <a16:creationId xmlns:a16="http://schemas.microsoft.com/office/drawing/2014/main" id="{4A267349-1269-D440-A434-2F5B033339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Healthcare AI: A Quebec Framework for Nursing Education  McGill University (TLS &amp; ISoN) and John Abbott College (Nursing)</a:t>
            </a:r>
          </a:p>
        </p:txBody>
      </p:sp>
      <p:sp>
        <p:nvSpPr>
          <p:cNvPr id="6" name="Slide Number Placeholder 5">
            <a:extLst>
              <a:ext uri="{FF2B5EF4-FFF2-40B4-BE49-F238E27FC236}">
                <a16:creationId xmlns:a16="http://schemas.microsoft.com/office/drawing/2014/main" id="{C286852E-141C-0F48-B40B-CFB478890C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80CDA-45DD-D647-A778-235F2FCF148E}" type="slidenum">
              <a:rPr lang="en-US" smtClean="0"/>
              <a:t>‹#›</a:t>
            </a:fld>
            <a:endParaRPr lang="en-US"/>
          </a:p>
        </p:txBody>
      </p:sp>
    </p:spTree>
    <p:extLst>
      <p:ext uri="{BB962C8B-B14F-4D97-AF65-F5344CB8AC3E}">
        <p14:creationId xmlns:p14="http://schemas.microsoft.com/office/powerpoint/2010/main" val="2167192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montrealdeclaration-responsibleai.com/the-declaration" TargetMode="External"/><Relationship Id="rId2" Type="http://schemas.openxmlformats.org/officeDocument/2006/relationships/hyperlink" Target="https://www.casn.ca/wp-content/uploads/2014/12/Nursing-Informatics-Entry-to-Practice-Competencies-for-RNs_updated-June-4-2015.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950A29-B54D-7148-94C9-779897668DDE}"/>
              </a:ext>
            </a:extLst>
          </p:cNvPr>
          <p:cNvSpPr>
            <a:spLocks noGrp="1"/>
          </p:cNvSpPr>
          <p:nvPr>
            <p:ph type="ctrTitle"/>
          </p:nvPr>
        </p:nvSpPr>
        <p:spPr>
          <a:xfrm>
            <a:off x="6172782" y="345452"/>
            <a:ext cx="5942376" cy="2889114"/>
          </a:xfrm>
        </p:spPr>
        <p:txBody>
          <a:bodyPr anchor="b">
            <a:normAutofit/>
          </a:bodyPr>
          <a:lstStyle/>
          <a:p>
            <a:r>
              <a:rPr lang="en-US" sz="4400" b="1" dirty="0">
                <a:solidFill>
                  <a:schemeClr val="bg1"/>
                </a:solidFill>
                <a:latin typeface="+mn-lt"/>
              </a:rPr>
              <a:t>Healthcare AI: </a:t>
            </a:r>
            <a:br>
              <a:rPr lang="en-US" sz="4400" b="1" dirty="0">
                <a:solidFill>
                  <a:schemeClr val="bg1"/>
                </a:solidFill>
                <a:latin typeface="+mn-lt"/>
              </a:rPr>
            </a:br>
            <a:r>
              <a:rPr lang="en-US" sz="4400" dirty="0">
                <a:solidFill>
                  <a:schemeClr val="bg1"/>
                </a:solidFill>
                <a:latin typeface="+mn-lt"/>
              </a:rPr>
              <a:t>A Quebec Framework for Nursing Education</a:t>
            </a:r>
            <a:br>
              <a:rPr lang="en-US" sz="4400" dirty="0">
                <a:solidFill>
                  <a:schemeClr val="bg1"/>
                </a:solidFill>
                <a:latin typeface="+mn-lt"/>
              </a:rPr>
            </a:br>
            <a:endParaRPr lang="en-US" sz="4400" dirty="0">
              <a:solidFill>
                <a:schemeClr val="bg1"/>
              </a:solidFill>
              <a:latin typeface="+mn-lt"/>
            </a:endParaRPr>
          </a:p>
        </p:txBody>
      </p:sp>
      <p:sp>
        <p:nvSpPr>
          <p:cNvPr id="3" name="Subtitle 2">
            <a:extLst>
              <a:ext uri="{FF2B5EF4-FFF2-40B4-BE49-F238E27FC236}">
                <a16:creationId xmlns:a16="http://schemas.microsoft.com/office/drawing/2014/main" id="{DB298CF8-934A-E946-A19C-E5A6D1D79D72}"/>
              </a:ext>
            </a:extLst>
          </p:cNvPr>
          <p:cNvSpPr>
            <a:spLocks noGrp="1"/>
          </p:cNvSpPr>
          <p:nvPr>
            <p:ph type="subTitle" idx="1"/>
          </p:nvPr>
        </p:nvSpPr>
        <p:spPr>
          <a:xfrm>
            <a:off x="6024154" y="3474317"/>
            <a:ext cx="5942376" cy="3138356"/>
          </a:xfrm>
          <a:solidFill>
            <a:schemeClr val="bg1">
              <a:lumMod val="50000"/>
              <a:alpha val="47359"/>
            </a:schemeClr>
          </a:solidFill>
        </p:spPr>
        <p:txBody>
          <a:bodyPr vert="horz" lIns="91440" tIns="45720" rIns="91440" bIns="45720" rtlCol="0" anchor="t">
            <a:noAutofit/>
          </a:bodyPr>
          <a:lstStyle/>
          <a:p>
            <a:r>
              <a:rPr lang="en-US" sz="3200" dirty="0">
                <a:solidFill>
                  <a:schemeClr val="bg1"/>
                </a:solidFill>
                <a:latin typeface="+mj-lt"/>
              </a:rPr>
              <a:t>Introduction to the Competency Framework</a:t>
            </a:r>
          </a:p>
          <a:p>
            <a:r>
              <a:rPr lang="en-US" sz="1600" dirty="0">
                <a:solidFill>
                  <a:schemeClr val="bg1"/>
                </a:solidFill>
                <a:latin typeface="+mj-lt"/>
              </a:rPr>
              <a:t>Laura Winer (PI) – Maggie Lattuca – Diane Maratta – Joanna Kamar</a:t>
            </a:r>
            <a:br>
              <a:rPr lang="en-US" sz="1600" dirty="0">
                <a:solidFill>
                  <a:schemeClr val="bg1"/>
                </a:solidFill>
              </a:rPr>
            </a:br>
            <a:r>
              <a:rPr lang="en-US" sz="1600" b="1" dirty="0">
                <a:solidFill>
                  <a:schemeClr val="bg1"/>
                </a:solidFill>
              </a:rPr>
              <a:t>Teaching and Learning Services, McGill University</a:t>
            </a:r>
            <a:br>
              <a:rPr lang="en-US" sz="1600" b="1" dirty="0">
                <a:solidFill>
                  <a:schemeClr val="bg1"/>
                </a:solidFill>
              </a:rPr>
            </a:br>
            <a:endParaRPr lang="en-US" sz="1600" b="1" dirty="0">
              <a:solidFill>
                <a:schemeClr val="bg1"/>
              </a:solidFill>
            </a:endParaRPr>
          </a:p>
          <a:p>
            <a:r>
              <a:rPr lang="en-US" sz="1600" dirty="0">
                <a:solidFill>
                  <a:schemeClr val="bg1"/>
                </a:solidFill>
                <a:latin typeface="+mj-lt"/>
              </a:rPr>
              <a:t>Annie Chevrier</a:t>
            </a:r>
            <a:br>
              <a:rPr lang="en-US" sz="1600" dirty="0">
                <a:solidFill>
                  <a:schemeClr val="bg1"/>
                </a:solidFill>
              </a:rPr>
            </a:br>
            <a:r>
              <a:rPr lang="en-US" sz="1600" b="1" dirty="0">
                <a:solidFill>
                  <a:schemeClr val="bg1"/>
                </a:solidFill>
              </a:rPr>
              <a:t>Ingram School of Nursing, McGill University</a:t>
            </a:r>
            <a:br>
              <a:rPr lang="en-US" sz="1600" b="1" dirty="0">
                <a:solidFill>
                  <a:schemeClr val="bg1"/>
                </a:solidFill>
              </a:rPr>
            </a:br>
            <a:endParaRPr lang="en-US" sz="1600" b="1" dirty="0">
              <a:solidFill>
                <a:schemeClr val="bg1"/>
              </a:solidFill>
            </a:endParaRPr>
          </a:p>
          <a:p>
            <a:r>
              <a:rPr lang="en-US" sz="1600" dirty="0">
                <a:solidFill>
                  <a:schemeClr val="bg1"/>
                </a:solidFill>
                <a:latin typeface="+mj-lt"/>
              </a:rPr>
              <a:t>Ute Beffert (PI)</a:t>
            </a:r>
            <a:br>
              <a:rPr lang="en-US" sz="1600" dirty="0">
                <a:solidFill>
                  <a:schemeClr val="bg1"/>
                </a:solidFill>
              </a:rPr>
            </a:br>
            <a:r>
              <a:rPr lang="en-US" sz="1600" b="1" dirty="0">
                <a:solidFill>
                  <a:schemeClr val="bg1"/>
                </a:solidFill>
              </a:rPr>
              <a:t>John Abbott College</a:t>
            </a:r>
          </a:p>
          <a:p>
            <a:pPr algn="l"/>
            <a:endParaRPr lang="en-US" sz="1100" dirty="0">
              <a:solidFill>
                <a:schemeClr val="bg1"/>
              </a:solidFill>
            </a:endParaRPr>
          </a:p>
          <a:p>
            <a:pPr algn="l"/>
            <a:endParaRPr lang="en-US" sz="1100" dirty="0">
              <a:solidFill>
                <a:schemeClr val="bg1"/>
              </a:solidFill>
            </a:endParaRPr>
          </a:p>
          <a:p>
            <a:pPr algn="l"/>
            <a:endParaRPr lang="en-US" sz="1100" dirty="0">
              <a:solidFill>
                <a:schemeClr val="bg1"/>
              </a:solidFill>
            </a:endParaRPr>
          </a:p>
          <a:p>
            <a:pPr algn="l"/>
            <a:endParaRPr lang="en-US" sz="1100" dirty="0">
              <a:solidFill>
                <a:schemeClr val="bg1"/>
              </a:solidFill>
            </a:endParaRPr>
          </a:p>
          <a:p>
            <a:pPr algn="l"/>
            <a:endParaRPr lang="en-US" sz="1100" dirty="0">
              <a:solidFill>
                <a:schemeClr val="bg1"/>
              </a:solidFill>
            </a:endParaRPr>
          </a:p>
          <a:p>
            <a:pPr algn="l"/>
            <a:endParaRPr lang="en-US" sz="1100" dirty="0">
              <a:solidFill>
                <a:schemeClr val="bg1"/>
              </a:solidFill>
              <a:cs typeface="Calibri Light"/>
            </a:endParaRPr>
          </a:p>
        </p:txBody>
      </p:sp>
      <p:sp>
        <p:nvSpPr>
          <p:cNvPr id="13" name="Freeform: Shape 1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Logo&#10;&#10;Description automatically generated with low confidence">
            <a:extLst>
              <a:ext uri="{FF2B5EF4-FFF2-40B4-BE49-F238E27FC236}">
                <a16:creationId xmlns:a16="http://schemas.microsoft.com/office/drawing/2014/main" id="{3574993F-9BF0-644E-B5E9-2F93C45A6B54}"/>
              </a:ext>
            </a:extLst>
          </p:cNvPr>
          <p:cNvPicPr>
            <a:picLocks noChangeAspect="1"/>
          </p:cNvPicPr>
          <p:nvPr/>
        </p:nvPicPr>
        <p:blipFill>
          <a:blip r:embed="rId4"/>
          <a:stretch>
            <a:fillRect/>
          </a:stretch>
        </p:blipFill>
        <p:spPr>
          <a:xfrm>
            <a:off x="1137840" y="1931747"/>
            <a:ext cx="2939638" cy="2061976"/>
          </a:xfrm>
          <a:prstGeom prst="rect">
            <a:avLst/>
          </a:prstGeom>
        </p:spPr>
      </p:pic>
    </p:spTree>
    <p:custDataLst>
      <p:tags r:id="rId1"/>
    </p:custDataLst>
    <p:extLst>
      <p:ext uri="{BB962C8B-B14F-4D97-AF65-F5344CB8AC3E}">
        <p14:creationId xmlns:p14="http://schemas.microsoft.com/office/powerpoint/2010/main" val="1878954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1D540-1C5E-DE4F-90D3-5560034691DE}"/>
              </a:ext>
            </a:extLst>
          </p:cNvPr>
          <p:cNvSpPr>
            <a:spLocks noGrp="1"/>
          </p:cNvSpPr>
          <p:nvPr>
            <p:ph type="title"/>
          </p:nvPr>
        </p:nvSpPr>
        <p:spPr/>
        <p:txBody>
          <a:bodyPr/>
          <a:lstStyle/>
          <a:p>
            <a:r>
              <a:rPr lang="en-US" dirty="0"/>
              <a:t>Validation questions </a:t>
            </a:r>
          </a:p>
        </p:txBody>
      </p:sp>
      <p:sp>
        <p:nvSpPr>
          <p:cNvPr id="3" name="Content Placeholder 2">
            <a:extLst>
              <a:ext uri="{FF2B5EF4-FFF2-40B4-BE49-F238E27FC236}">
                <a16:creationId xmlns:a16="http://schemas.microsoft.com/office/drawing/2014/main" id="{F1A7DC4B-E5C2-E24C-8F66-D4EE291E7312}"/>
              </a:ext>
            </a:extLst>
          </p:cNvPr>
          <p:cNvSpPr>
            <a:spLocks noGrp="1"/>
          </p:cNvSpPr>
          <p:nvPr>
            <p:ph idx="1"/>
          </p:nvPr>
        </p:nvSpPr>
        <p:spPr/>
        <p:txBody>
          <a:bodyPr/>
          <a:lstStyle/>
          <a:p>
            <a:pPr marL="514350" indent="-514350">
              <a:buFont typeface="+mj-lt"/>
              <a:buAutoNum type="arabicPeriod"/>
            </a:pPr>
            <a:r>
              <a:rPr lang="en-US" dirty="0"/>
              <a:t>Are the competency statements clear? </a:t>
            </a:r>
          </a:p>
          <a:p>
            <a:pPr marL="514350" indent="-514350">
              <a:buFont typeface="+mj-lt"/>
              <a:buAutoNum type="arabicPeriod"/>
            </a:pPr>
            <a:r>
              <a:rPr lang="en-US" dirty="0"/>
              <a:t>Can you identify any gaps?</a:t>
            </a:r>
          </a:p>
          <a:p>
            <a:pPr marL="514350" indent="-514350">
              <a:buFont typeface="+mj-lt"/>
              <a:buAutoNum type="arabicPeriod"/>
            </a:pPr>
            <a:r>
              <a:rPr lang="en-US" dirty="0"/>
              <a:t>Is there a potential relevance of the framework in other healthcare professions?</a:t>
            </a:r>
          </a:p>
        </p:txBody>
      </p:sp>
      <p:sp>
        <p:nvSpPr>
          <p:cNvPr id="4" name="Date Placeholder 3">
            <a:extLst>
              <a:ext uri="{FF2B5EF4-FFF2-40B4-BE49-F238E27FC236}">
                <a16:creationId xmlns:a16="http://schemas.microsoft.com/office/drawing/2014/main" id="{A78CD6BB-E227-6440-8FE2-4B55DE091D7E}"/>
              </a:ext>
            </a:extLst>
          </p:cNvPr>
          <p:cNvSpPr>
            <a:spLocks noGrp="1"/>
          </p:cNvSpPr>
          <p:nvPr>
            <p:ph type="dt" sz="half" idx="10"/>
          </p:nvPr>
        </p:nvSpPr>
        <p:spPr/>
        <p:txBody>
          <a:bodyPr/>
          <a:lstStyle/>
          <a:p>
            <a:r>
              <a:rPr lang="en-CA" sz="1000"/>
              <a:t>January 2022</a:t>
            </a:r>
            <a:endParaRPr lang="en-US" sz="1000"/>
          </a:p>
        </p:txBody>
      </p:sp>
      <p:sp>
        <p:nvSpPr>
          <p:cNvPr id="5" name="Footer Placeholder 4">
            <a:extLst>
              <a:ext uri="{FF2B5EF4-FFF2-40B4-BE49-F238E27FC236}">
                <a16:creationId xmlns:a16="http://schemas.microsoft.com/office/drawing/2014/main" id="{F7E24F5E-DC78-AD47-94B9-A5F200AD658B}"/>
              </a:ext>
            </a:extLst>
          </p:cNvPr>
          <p:cNvSpPr>
            <a:spLocks noGrp="1"/>
          </p:cNvSpPr>
          <p:nvPr>
            <p:ph type="ftr" sz="quarter" idx="11"/>
          </p:nvPr>
        </p:nvSpPr>
        <p:spPr/>
        <p:txBody>
          <a:bodyPr/>
          <a:lstStyle/>
          <a:p>
            <a:r>
              <a:rPr lang="en-US" sz="1000"/>
              <a:t>Healthcare AI: A Quebec Framework for Nursing Education </a:t>
            </a:r>
            <a:br>
              <a:rPr lang="en-US" sz="1000"/>
            </a:br>
            <a:r>
              <a:rPr lang="en-US" sz="1000"/>
              <a:t>McGill University (TLS &amp; ISoN) and John Abbott College (Nursing)</a:t>
            </a:r>
          </a:p>
        </p:txBody>
      </p:sp>
      <p:sp>
        <p:nvSpPr>
          <p:cNvPr id="6" name="Slide Number Placeholder 5">
            <a:extLst>
              <a:ext uri="{FF2B5EF4-FFF2-40B4-BE49-F238E27FC236}">
                <a16:creationId xmlns:a16="http://schemas.microsoft.com/office/drawing/2014/main" id="{2F09CBB1-6CFA-2248-9A71-CA4B3A4E1890}"/>
              </a:ext>
            </a:extLst>
          </p:cNvPr>
          <p:cNvSpPr>
            <a:spLocks noGrp="1"/>
          </p:cNvSpPr>
          <p:nvPr>
            <p:ph type="sldNum" sz="quarter" idx="12"/>
          </p:nvPr>
        </p:nvSpPr>
        <p:spPr/>
        <p:txBody>
          <a:bodyPr/>
          <a:lstStyle/>
          <a:p>
            <a:fld id="{4623479E-BB8B-3C44-8C2D-9ED92085C3DE}" type="slidenum">
              <a:rPr lang="en-US" sz="1000" smtClean="0"/>
              <a:t>10</a:t>
            </a:fld>
            <a:endParaRPr lang="en-US" sz="1000"/>
          </a:p>
        </p:txBody>
      </p:sp>
    </p:spTree>
    <p:extLst>
      <p:ext uri="{BB962C8B-B14F-4D97-AF65-F5344CB8AC3E}">
        <p14:creationId xmlns:p14="http://schemas.microsoft.com/office/powerpoint/2010/main" val="1678984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0660F32-EDEB-1F43-95A7-32309F0FA72E}"/>
              </a:ext>
            </a:extLst>
          </p:cNvPr>
          <p:cNvSpPr>
            <a:spLocks noGrp="1"/>
          </p:cNvSpPr>
          <p:nvPr>
            <p:ph type="dt" sz="half" idx="10"/>
          </p:nvPr>
        </p:nvSpPr>
        <p:spPr/>
        <p:txBody>
          <a:bodyPr/>
          <a:lstStyle/>
          <a:p>
            <a:r>
              <a:rPr lang="en-CA" sz="1000"/>
              <a:t>January 2022</a:t>
            </a:r>
            <a:endParaRPr lang="en-US" sz="1000"/>
          </a:p>
        </p:txBody>
      </p:sp>
      <p:sp>
        <p:nvSpPr>
          <p:cNvPr id="5" name="Footer Placeholder 4">
            <a:extLst>
              <a:ext uri="{FF2B5EF4-FFF2-40B4-BE49-F238E27FC236}">
                <a16:creationId xmlns:a16="http://schemas.microsoft.com/office/drawing/2014/main" id="{2193EDB0-DE7C-2F47-926B-3C666881B2D2}"/>
              </a:ext>
            </a:extLst>
          </p:cNvPr>
          <p:cNvSpPr>
            <a:spLocks noGrp="1"/>
          </p:cNvSpPr>
          <p:nvPr>
            <p:ph type="ftr" sz="quarter" idx="11"/>
          </p:nvPr>
        </p:nvSpPr>
        <p:spPr/>
        <p:txBody>
          <a:bodyPr/>
          <a:lstStyle/>
          <a:p>
            <a:r>
              <a:rPr lang="en-US" sz="1000"/>
              <a:t>Healthcare AI: A Quebec Framework for Nursing Education </a:t>
            </a:r>
            <a:br>
              <a:rPr lang="en-US" sz="1000"/>
            </a:br>
            <a:r>
              <a:rPr lang="en-US" sz="1000"/>
              <a:t>McGill University (TLS &amp; ISoN) and John Abbott College (Nursing)</a:t>
            </a:r>
          </a:p>
        </p:txBody>
      </p:sp>
      <p:sp>
        <p:nvSpPr>
          <p:cNvPr id="6" name="Slide Number Placeholder 5">
            <a:extLst>
              <a:ext uri="{FF2B5EF4-FFF2-40B4-BE49-F238E27FC236}">
                <a16:creationId xmlns:a16="http://schemas.microsoft.com/office/drawing/2014/main" id="{8282266A-9537-904C-AC97-D5C0F8A04A20}"/>
              </a:ext>
            </a:extLst>
          </p:cNvPr>
          <p:cNvSpPr>
            <a:spLocks noGrp="1"/>
          </p:cNvSpPr>
          <p:nvPr>
            <p:ph type="sldNum" sz="quarter" idx="12"/>
          </p:nvPr>
        </p:nvSpPr>
        <p:spPr/>
        <p:txBody>
          <a:bodyPr/>
          <a:lstStyle/>
          <a:p>
            <a:fld id="{4623479E-BB8B-3C44-8C2D-9ED92085C3DE}" type="slidenum">
              <a:rPr lang="en-US" sz="1000" smtClean="0"/>
              <a:t>11</a:t>
            </a:fld>
            <a:endParaRPr lang="en-US" sz="1000"/>
          </a:p>
        </p:txBody>
      </p:sp>
      <p:pic>
        <p:nvPicPr>
          <p:cNvPr id="17" name="Content Placeholder 16" descr="Graphical user interface, text, application&#10;&#10;Description automatically generated">
            <a:extLst>
              <a:ext uri="{FF2B5EF4-FFF2-40B4-BE49-F238E27FC236}">
                <a16:creationId xmlns:a16="http://schemas.microsoft.com/office/drawing/2014/main" id="{CC856E86-F15B-D245-9257-5C26DB61CD51}"/>
              </a:ext>
            </a:extLst>
          </p:cNvPr>
          <p:cNvPicPr>
            <a:picLocks noGrp="1" noChangeAspect="1"/>
          </p:cNvPicPr>
          <p:nvPr>
            <p:ph idx="1"/>
          </p:nvPr>
        </p:nvPicPr>
        <p:blipFill>
          <a:blip r:embed="rId3"/>
          <a:stretch>
            <a:fillRect/>
          </a:stretch>
        </p:blipFill>
        <p:spPr>
          <a:xfrm>
            <a:off x="-342901" y="2247900"/>
            <a:ext cx="12537527" cy="2755899"/>
          </a:xfrm>
        </p:spPr>
      </p:pic>
    </p:spTree>
    <p:extLst>
      <p:ext uri="{BB962C8B-B14F-4D97-AF65-F5344CB8AC3E}">
        <p14:creationId xmlns:p14="http://schemas.microsoft.com/office/powerpoint/2010/main" val="1878995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7A50731-740D-D64D-98E0-0E23A99BF5E0}"/>
              </a:ext>
            </a:extLst>
          </p:cNvPr>
          <p:cNvSpPr>
            <a:spLocks noGrp="1"/>
          </p:cNvSpPr>
          <p:nvPr>
            <p:ph type="dt" sz="half" idx="10"/>
          </p:nvPr>
        </p:nvSpPr>
        <p:spPr/>
        <p:txBody>
          <a:bodyPr/>
          <a:lstStyle/>
          <a:p>
            <a:r>
              <a:rPr lang="en-CA" sz="1000"/>
              <a:t>January 2022</a:t>
            </a:r>
            <a:endParaRPr lang="en-US" sz="1000"/>
          </a:p>
        </p:txBody>
      </p:sp>
      <p:sp>
        <p:nvSpPr>
          <p:cNvPr id="5" name="Footer Placeholder 4">
            <a:extLst>
              <a:ext uri="{FF2B5EF4-FFF2-40B4-BE49-F238E27FC236}">
                <a16:creationId xmlns:a16="http://schemas.microsoft.com/office/drawing/2014/main" id="{08455E6E-07F1-D243-9778-4E9E094E3100}"/>
              </a:ext>
            </a:extLst>
          </p:cNvPr>
          <p:cNvSpPr>
            <a:spLocks noGrp="1"/>
          </p:cNvSpPr>
          <p:nvPr>
            <p:ph type="ftr" sz="quarter" idx="11"/>
          </p:nvPr>
        </p:nvSpPr>
        <p:spPr/>
        <p:txBody>
          <a:bodyPr/>
          <a:lstStyle/>
          <a:p>
            <a:r>
              <a:rPr lang="en-US" sz="1000"/>
              <a:t>Healthcare AI: A Quebec Framework for Nursing Education </a:t>
            </a:r>
            <a:br>
              <a:rPr lang="en-US" sz="1000"/>
            </a:br>
            <a:r>
              <a:rPr lang="en-US" sz="1000"/>
              <a:t>McGill University (TLS &amp; ISoN) and John Abbott College (Nursing)</a:t>
            </a:r>
          </a:p>
        </p:txBody>
      </p:sp>
      <p:sp>
        <p:nvSpPr>
          <p:cNvPr id="6" name="Slide Number Placeholder 5">
            <a:extLst>
              <a:ext uri="{FF2B5EF4-FFF2-40B4-BE49-F238E27FC236}">
                <a16:creationId xmlns:a16="http://schemas.microsoft.com/office/drawing/2014/main" id="{1607144C-7EE7-4C43-878D-0C2F2F403CD4}"/>
              </a:ext>
            </a:extLst>
          </p:cNvPr>
          <p:cNvSpPr>
            <a:spLocks noGrp="1"/>
          </p:cNvSpPr>
          <p:nvPr>
            <p:ph type="sldNum" sz="quarter" idx="12"/>
          </p:nvPr>
        </p:nvSpPr>
        <p:spPr>
          <a:xfrm>
            <a:off x="8610600" y="6657431"/>
            <a:ext cx="2743200" cy="365125"/>
          </a:xfrm>
        </p:spPr>
        <p:txBody>
          <a:bodyPr/>
          <a:lstStyle/>
          <a:p>
            <a:fld id="{4623479E-BB8B-3C44-8C2D-9ED92085C3DE}" type="slidenum">
              <a:rPr lang="en-US" sz="1000" smtClean="0"/>
              <a:t>12</a:t>
            </a:fld>
            <a:endParaRPr lang="en-US" sz="1000"/>
          </a:p>
        </p:txBody>
      </p:sp>
      <p:pic>
        <p:nvPicPr>
          <p:cNvPr id="9" name="Content Placeholder 8" descr="Graphical user interface, text, application, email&#10;&#10;Description automatically generated">
            <a:extLst>
              <a:ext uri="{FF2B5EF4-FFF2-40B4-BE49-F238E27FC236}">
                <a16:creationId xmlns:a16="http://schemas.microsoft.com/office/drawing/2014/main" id="{3F3228D6-2543-AC45-9B64-6C178EA2E046}"/>
              </a:ext>
            </a:extLst>
          </p:cNvPr>
          <p:cNvPicPr>
            <a:picLocks noGrp="1" noChangeAspect="1"/>
          </p:cNvPicPr>
          <p:nvPr>
            <p:ph idx="1"/>
          </p:nvPr>
        </p:nvPicPr>
        <p:blipFill>
          <a:blip r:embed="rId3"/>
          <a:stretch>
            <a:fillRect/>
          </a:stretch>
        </p:blipFill>
        <p:spPr>
          <a:xfrm>
            <a:off x="-342900" y="1493333"/>
            <a:ext cx="12549642" cy="3993067"/>
          </a:xfrm>
        </p:spPr>
      </p:pic>
      <p:pic>
        <p:nvPicPr>
          <p:cNvPr id="12" name="Picture 11">
            <a:extLst>
              <a:ext uri="{FF2B5EF4-FFF2-40B4-BE49-F238E27FC236}">
                <a16:creationId xmlns:a16="http://schemas.microsoft.com/office/drawing/2014/main" id="{F61C3BB6-A830-2447-8662-108669F31ED8}"/>
              </a:ext>
            </a:extLst>
          </p:cNvPr>
          <p:cNvPicPr>
            <a:picLocks noChangeAspect="1"/>
          </p:cNvPicPr>
          <p:nvPr/>
        </p:nvPicPr>
        <p:blipFill>
          <a:blip r:embed="rId4"/>
          <a:stretch>
            <a:fillRect/>
          </a:stretch>
        </p:blipFill>
        <p:spPr>
          <a:xfrm>
            <a:off x="-606247" y="889000"/>
            <a:ext cx="12849047" cy="604333"/>
          </a:xfrm>
          <a:prstGeom prst="rect">
            <a:avLst/>
          </a:prstGeom>
        </p:spPr>
      </p:pic>
    </p:spTree>
    <p:extLst>
      <p:ext uri="{BB962C8B-B14F-4D97-AF65-F5344CB8AC3E}">
        <p14:creationId xmlns:p14="http://schemas.microsoft.com/office/powerpoint/2010/main" val="2515384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1D540-1C5E-DE4F-90D3-5560034691DE}"/>
              </a:ext>
            </a:extLst>
          </p:cNvPr>
          <p:cNvSpPr>
            <a:spLocks noGrp="1"/>
          </p:cNvSpPr>
          <p:nvPr>
            <p:ph type="title"/>
          </p:nvPr>
        </p:nvSpPr>
        <p:spPr/>
        <p:txBody>
          <a:bodyPr/>
          <a:lstStyle/>
          <a:p>
            <a:r>
              <a:rPr lang="en-US" dirty="0"/>
              <a:t>Validation questions </a:t>
            </a:r>
          </a:p>
        </p:txBody>
      </p:sp>
      <p:sp>
        <p:nvSpPr>
          <p:cNvPr id="3" name="Content Placeholder 2">
            <a:extLst>
              <a:ext uri="{FF2B5EF4-FFF2-40B4-BE49-F238E27FC236}">
                <a16:creationId xmlns:a16="http://schemas.microsoft.com/office/drawing/2014/main" id="{F1A7DC4B-E5C2-E24C-8F66-D4EE291E7312}"/>
              </a:ext>
            </a:extLst>
          </p:cNvPr>
          <p:cNvSpPr>
            <a:spLocks noGrp="1"/>
          </p:cNvSpPr>
          <p:nvPr>
            <p:ph idx="1"/>
          </p:nvPr>
        </p:nvSpPr>
        <p:spPr/>
        <p:txBody>
          <a:bodyPr/>
          <a:lstStyle/>
          <a:p>
            <a:pPr marL="514350" indent="-514350">
              <a:buFont typeface="+mj-lt"/>
              <a:buAutoNum type="arabicPeriod"/>
            </a:pPr>
            <a:r>
              <a:rPr lang="en-US"/>
              <a:t>Are the competency statements clear? </a:t>
            </a:r>
          </a:p>
          <a:p>
            <a:pPr marL="514350" indent="-514350">
              <a:buFont typeface="+mj-lt"/>
              <a:buAutoNum type="arabicPeriod"/>
            </a:pPr>
            <a:r>
              <a:rPr lang="en-US"/>
              <a:t>Can you identify any gaps?</a:t>
            </a:r>
          </a:p>
          <a:p>
            <a:pPr marL="514350" indent="-514350">
              <a:buFont typeface="+mj-lt"/>
              <a:buAutoNum type="arabicPeriod"/>
            </a:pPr>
            <a:r>
              <a:rPr lang="en-US"/>
              <a:t>Is there a potential relevance of the framework in other healthcare professions?</a:t>
            </a:r>
          </a:p>
        </p:txBody>
      </p:sp>
      <p:sp>
        <p:nvSpPr>
          <p:cNvPr id="4" name="Date Placeholder 3">
            <a:extLst>
              <a:ext uri="{FF2B5EF4-FFF2-40B4-BE49-F238E27FC236}">
                <a16:creationId xmlns:a16="http://schemas.microsoft.com/office/drawing/2014/main" id="{A78CD6BB-E227-6440-8FE2-4B55DE091D7E}"/>
              </a:ext>
            </a:extLst>
          </p:cNvPr>
          <p:cNvSpPr>
            <a:spLocks noGrp="1"/>
          </p:cNvSpPr>
          <p:nvPr>
            <p:ph type="dt" sz="half" idx="10"/>
          </p:nvPr>
        </p:nvSpPr>
        <p:spPr/>
        <p:txBody>
          <a:bodyPr/>
          <a:lstStyle/>
          <a:p>
            <a:r>
              <a:rPr lang="en-CA" sz="1000"/>
              <a:t>January 2022</a:t>
            </a:r>
            <a:endParaRPr lang="en-US" sz="1000"/>
          </a:p>
        </p:txBody>
      </p:sp>
      <p:sp>
        <p:nvSpPr>
          <p:cNvPr id="5" name="Footer Placeholder 4">
            <a:extLst>
              <a:ext uri="{FF2B5EF4-FFF2-40B4-BE49-F238E27FC236}">
                <a16:creationId xmlns:a16="http://schemas.microsoft.com/office/drawing/2014/main" id="{F7E24F5E-DC78-AD47-94B9-A5F200AD658B}"/>
              </a:ext>
            </a:extLst>
          </p:cNvPr>
          <p:cNvSpPr>
            <a:spLocks noGrp="1"/>
          </p:cNvSpPr>
          <p:nvPr>
            <p:ph type="ftr" sz="quarter" idx="11"/>
          </p:nvPr>
        </p:nvSpPr>
        <p:spPr/>
        <p:txBody>
          <a:bodyPr/>
          <a:lstStyle/>
          <a:p>
            <a:r>
              <a:rPr lang="en-US" sz="1000"/>
              <a:t>Healthcare AI: A Quebec Framework for Nursing Education </a:t>
            </a:r>
            <a:br>
              <a:rPr lang="en-US" sz="1000"/>
            </a:br>
            <a:r>
              <a:rPr lang="en-US" sz="1000"/>
              <a:t>McGill University (TLS &amp; ISoN) and John Abbott College (Nursing)</a:t>
            </a:r>
          </a:p>
        </p:txBody>
      </p:sp>
      <p:sp>
        <p:nvSpPr>
          <p:cNvPr id="6" name="Slide Number Placeholder 5">
            <a:extLst>
              <a:ext uri="{FF2B5EF4-FFF2-40B4-BE49-F238E27FC236}">
                <a16:creationId xmlns:a16="http://schemas.microsoft.com/office/drawing/2014/main" id="{2F09CBB1-6CFA-2248-9A71-CA4B3A4E1890}"/>
              </a:ext>
            </a:extLst>
          </p:cNvPr>
          <p:cNvSpPr>
            <a:spLocks noGrp="1"/>
          </p:cNvSpPr>
          <p:nvPr>
            <p:ph type="sldNum" sz="quarter" idx="12"/>
          </p:nvPr>
        </p:nvSpPr>
        <p:spPr/>
        <p:txBody>
          <a:bodyPr/>
          <a:lstStyle/>
          <a:p>
            <a:fld id="{4623479E-BB8B-3C44-8C2D-9ED92085C3DE}" type="slidenum">
              <a:rPr lang="en-US" sz="1000" smtClean="0"/>
              <a:t>13</a:t>
            </a:fld>
            <a:endParaRPr lang="en-US" sz="1000"/>
          </a:p>
        </p:txBody>
      </p:sp>
    </p:spTree>
    <p:extLst>
      <p:ext uri="{BB962C8B-B14F-4D97-AF65-F5344CB8AC3E}">
        <p14:creationId xmlns:p14="http://schemas.microsoft.com/office/powerpoint/2010/main" val="396687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F7C31-D0C0-6F46-B258-0C33F7012645}"/>
              </a:ext>
            </a:extLst>
          </p:cNvPr>
          <p:cNvSpPr>
            <a:spLocks noGrp="1"/>
          </p:cNvSpPr>
          <p:nvPr>
            <p:ph type="title"/>
          </p:nvPr>
        </p:nvSpPr>
        <p:spPr/>
        <p:txBody>
          <a:bodyPr/>
          <a:lstStyle/>
          <a:p>
            <a:r>
              <a:rPr lang="en-US"/>
              <a:t>Selected Resources</a:t>
            </a:r>
          </a:p>
        </p:txBody>
      </p:sp>
      <p:sp>
        <p:nvSpPr>
          <p:cNvPr id="3" name="Content Placeholder 2">
            <a:extLst>
              <a:ext uri="{FF2B5EF4-FFF2-40B4-BE49-F238E27FC236}">
                <a16:creationId xmlns:a16="http://schemas.microsoft.com/office/drawing/2014/main" id="{8144845E-B59B-D642-A1C9-CC2CFA3DAF34}"/>
              </a:ext>
            </a:extLst>
          </p:cNvPr>
          <p:cNvSpPr>
            <a:spLocks noGrp="1"/>
          </p:cNvSpPr>
          <p:nvPr>
            <p:ph idx="1"/>
          </p:nvPr>
        </p:nvSpPr>
        <p:spPr>
          <a:xfrm>
            <a:off x="838200" y="1825625"/>
            <a:ext cx="10515600" cy="4204447"/>
          </a:xfrm>
        </p:spPr>
        <p:txBody>
          <a:bodyPr vert="horz" lIns="91440" tIns="45720" rIns="91440" bIns="45720" rtlCol="0" anchor="t">
            <a:normAutofit fontScale="85000" lnSpcReduction="20000"/>
          </a:bodyPr>
          <a:lstStyle/>
          <a:p>
            <a:pPr marL="0" indent="0">
              <a:lnSpc>
                <a:spcPct val="120000"/>
              </a:lnSpc>
              <a:spcBef>
                <a:spcPts val="1200"/>
              </a:spcBef>
              <a:spcAft>
                <a:spcPts val="300"/>
              </a:spcAft>
              <a:buNone/>
            </a:pPr>
            <a:r>
              <a:rPr lang="en-US" sz="2200">
                <a:cs typeface="Calibri"/>
              </a:rPr>
              <a:t>The following selected resources were consulted during our research:</a:t>
            </a:r>
            <a:endParaRPr lang="en-US">
              <a:cs typeface="Calibri" panose="020F0502020204030204"/>
            </a:endParaRPr>
          </a:p>
          <a:p>
            <a:pPr>
              <a:lnSpc>
                <a:spcPct val="120000"/>
              </a:lnSpc>
              <a:spcBef>
                <a:spcPts val="1200"/>
              </a:spcBef>
              <a:spcAft>
                <a:spcPts val="300"/>
              </a:spcAft>
            </a:pPr>
            <a:r>
              <a:rPr lang="en-CA" sz="2200"/>
              <a:t>Canadian Association of Schools of Nursing/Association </a:t>
            </a:r>
            <a:r>
              <a:rPr lang="en-CA" sz="2200" err="1"/>
              <a:t>canadienne</a:t>
            </a:r>
            <a:r>
              <a:rPr lang="en-CA" sz="2200"/>
              <a:t> des écoles de sciences </a:t>
            </a:r>
            <a:r>
              <a:rPr lang="en-CA" sz="2200" err="1"/>
              <a:t>infirmières</a:t>
            </a:r>
            <a:r>
              <a:rPr lang="en-CA" sz="2200"/>
              <a:t>. (2012). Nursing informatics entry-to-practice competencies for registered nurses.</a:t>
            </a:r>
            <a:r>
              <a:rPr lang="en-CA" sz="2200">
                <a:hlinkClick r:id="rId2">
                  <a:extLst>
                    <a:ext uri="{A12FA001-AC4F-418D-AE19-62706E023703}">
                      <ahyp:hlinkClr xmlns:ahyp="http://schemas.microsoft.com/office/drawing/2018/hyperlinkcolor" val="tx"/>
                    </a:ext>
                  </a:extLst>
                </a:hlinkClick>
              </a:rPr>
              <a:t> </a:t>
            </a:r>
            <a:r>
              <a:rPr lang="en-CA" sz="2200" u="sng">
                <a:hlinkClick r:id="rId2">
                  <a:extLst>
                    <a:ext uri="{A12FA001-AC4F-418D-AE19-62706E023703}">
                      <ahyp:hlinkClr xmlns:ahyp="http://schemas.microsoft.com/office/drawing/2018/hyperlinkcolor" val="tx"/>
                    </a:ext>
                  </a:extLst>
                </a:hlinkClick>
              </a:rPr>
              <a:t>https://www.casn.ca/wp-content/uploads/2014/12/Nursing-Informatics-Entry-to-Practice-Competencies-for-RNs_updated-June-4-2015.pd</a:t>
            </a:r>
            <a:r>
              <a:rPr lang="en-CA" sz="2200" u="sng"/>
              <a:t>f</a:t>
            </a:r>
            <a:r>
              <a:rPr lang="en-CA" sz="2200"/>
              <a:t>.</a:t>
            </a:r>
            <a:endParaRPr lang="en-CA" sz="2200">
              <a:cs typeface="Calibri" panose="020F0502020204030204"/>
            </a:endParaRPr>
          </a:p>
          <a:p>
            <a:pPr>
              <a:lnSpc>
                <a:spcPct val="120000"/>
              </a:lnSpc>
              <a:spcBef>
                <a:spcPts val="1200"/>
              </a:spcBef>
              <a:spcAft>
                <a:spcPts val="300"/>
              </a:spcAft>
            </a:pPr>
            <a:r>
              <a:rPr lang="en-CA" sz="2200"/>
              <a:t>Ethics and governance of artificial intelligence for health: WHO guidance. Geneva: World Health Organization; 2021. Licence: CC BY-NC-SA 3.0 IGO.</a:t>
            </a:r>
            <a:endParaRPr lang="en-CA" sz="2200">
              <a:cs typeface="Calibri" panose="020F0502020204030204"/>
            </a:endParaRPr>
          </a:p>
          <a:p>
            <a:pPr>
              <a:lnSpc>
                <a:spcPct val="120000"/>
              </a:lnSpc>
              <a:spcBef>
                <a:spcPts val="1200"/>
              </a:spcBef>
              <a:spcAft>
                <a:spcPts val="300"/>
              </a:spcAft>
            </a:pPr>
            <a:r>
              <a:rPr lang="en-CA" sz="2200"/>
              <a:t>Montréal Declaration Responsible AI. (2018). </a:t>
            </a:r>
            <a:r>
              <a:rPr lang="en-CA" sz="2200" i="1"/>
              <a:t>Montréal Declaration for a Responsible Development of Artificial Intelligence</a:t>
            </a:r>
            <a:r>
              <a:rPr lang="en-CA" sz="2200"/>
              <a:t>. </a:t>
            </a:r>
            <a:r>
              <a:rPr lang="en-US" sz="2200" u="sng">
                <a:hlinkClick r:id="rId3">
                  <a:extLst>
                    <a:ext uri="{A12FA001-AC4F-418D-AE19-62706E023703}">
                      <ahyp:hlinkClr xmlns:ahyp="http://schemas.microsoft.com/office/drawing/2018/hyperlinkcolor" val="tx"/>
                    </a:ext>
                  </a:extLst>
                </a:hlinkClick>
              </a:rPr>
              <a:t>https://www.montrealdeclaration-responsibleai.com/the-declaratio</a:t>
            </a:r>
            <a:r>
              <a:rPr lang="en-US" sz="2200" u="sng"/>
              <a:t>n</a:t>
            </a:r>
            <a:r>
              <a:rPr lang="en-US" sz="2200"/>
              <a:t>.</a:t>
            </a:r>
            <a:endParaRPr lang="en-CA" sz="2200">
              <a:cs typeface="Calibri" panose="020F0502020204030204"/>
            </a:endParaRPr>
          </a:p>
          <a:p>
            <a:pPr>
              <a:lnSpc>
                <a:spcPct val="120000"/>
              </a:lnSpc>
              <a:spcBef>
                <a:spcPts val="1200"/>
              </a:spcBef>
              <a:spcAft>
                <a:spcPts val="300"/>
              </a:spcAft>
            </a:pPr>
            <a:r>
              <a:rPr lang="en-CA" sz="2200"/>
              <a:t>Yoder-Wise, Patricia S., and Lyle G. Grant. Leading and Managing in Canadian Nursing, Elsevier, 2014.</a:t>
            </a:r>
            <a:endParaRPr lang="en-CA" sz="2200">
              <a:cs typeface="Calibri" panose="020F0502020204030204"/>
            </a:endParaRPr>
          </a:p>
        </p:txBody>
      </p:sp>
      <p:sp>
        <p:nvSpPr>
          <p:cNvPr id="4" name="Date Placeholder 3">
            <a:extLst>
              <a:ext uri="{FF2B5EF4-FFF2-40B4-BE49-F238E27FC236}">
                <a16:creationId xmlns:a16="http://schemas.microsoft.com/office/drawing/2014/main" id="{9B4DD8AF-2319-1141-AFA5-106774E1EF79}"/>
              </a:ext>
            </a:extLst>
          </p:cNvPr>
          <p:cNvSpPr>
            <a:spLocks noGrp="1"/>
          </p:cNvSpPr>
          <p:nvPr>
            <p:ph type="dt" sz="half" idx="10"/>
          </p:nvPr>
        </p:nvSpPr>
        <p:spPr/>
        <p:txBody>
          <a:bodyPr/>
          <a:lstStyle/>
          <a:p>
            <a:r>
              <a:rPr lang="en-CA"/>
              <a:t>January 2022</a:t>
            </a:r>
            <a:endParaRPr lang="en-US"/>
          </a:p>
        </p:txBody>
      </p:sp>
      <p:sp>
        <p:nvSpPr>
          <p:cNvPr id="5" name="Footer Placeholder 4">
            <a:extLst>
              <a:ext uri="{FF2B5EF4-FFF2-40B4-BE49-F238E27FC236}">
                <a16:creationId xmlns:a16="http://schemas.microsoft.com/office/drawing/2014/main" id="{78ECEBC9-7DF4-9042-9EFC-399EFF7A7D71}"/>
              </a:ext>
            </a:extLst>
          </p:cNvPr>
          <p:cNvSpPr>
            <a:spLocks noGrp="1"/>
          </p:cNvSpPr>
          <p:nvPr>
            <p:ph type="ftr" sz="quarter" idx="11"/>
          </p:nvPr>
        </p:nvSpPr>
        <p:spPr/>
        <p:txBody>
          <a:bodyPr/>
          <a:lstStyle/>
          <a:p>
            <a:r>
              <a:rPr lang="en-US"/>
              <a:t>Healthcare AI: A Quebec Framework for Nursing Education  McGill University (TLS &amp; ISoN) and John Abbott College (Nursing)</a:t>
            </a:r>
          </a:p>
        </p:txBody>
      </p:sp>
      <p:sp>
        <p:nvSpPr>
          <p:cNvPr id="6" name="Slide Number Placeholder 5">
            <a:extLst>
              <a:ext uri="{FF2B5EF4-FFF2-40B4-BE49-F238E27FC236}">
                <a16:creationId xmlns:a16="http://schemas.microsoft.com/office/drawing/2014/main" id="{AC64056A-8E01-8645-8B98-364BC256B09F}"/>
              </a:ext>
            </a:extLst>
          </p:cNvPr>
          <p:cNvSpPr>
            <a:spLocks noGrp="1"/>
          </p:cNvSpPr>
          <p:nvPr>
            <p:ph type="sldNum" sz="quarter" idx="12"/>
          </p:nvPr>
        </p:nvSpPr>
        <p:spPr/>
        <p:txBody>
          <a:bodyPr/>
          <a:lstStyle/>
          <a:p>
            <a:fld id="{4623479E-BB8B-3C44-8C2D-9ED92085C3DE}" type="slidenum">
              <a:rPr lang="en-US" smtClean="0"/>
              <a:t>14</a:t>
            </a:fld>
            <a:endParaRPr lang="en-US"/>
          </a:p>
        </p:txBody>
      </p:sp>
    </p:spTree>
    <p:extLst>
      <p:ext uri="{BB962C8B-B14F-4D97-AF65-F5344CB8AC3E}">
        <p14:creationId xmlns:p14="http://schemas.microsoft.com/office/powerpoint/2010/main" val="1364819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50A29-B54D-7148-94C9-779897668DDE}"/>
              </a:ext>
            </a:extLst>
          </p:cNvPr>
          <p:cNvSpPr>
            <a:spLocks noGrp="1"/>
          </p:cNvSpPr>
          <p:nvPr>
            <p:ph type="ctrTitle"/>
          </p:nvPr>
        </p:nvSpPr>
        <p:spPr/>
        <p:txBody>
          <a:bodyPr>
            <a:normAutofit/>
          </a:bodyPr>
          <a:lstStyle/>
          <a:p>
            <a:r>
              <a:rPr lang="en-US" sz="4800" b="1">
                <a:latin typeface="+mn-lt"/>
              </a:rPr>
              <a:t>Thank You!</a:t>
            </a:r>
            <a:endParaRPr lang="en-US"/>
          </a:p>
        </p:txBody>
      </p:sp>
      <p:sp>
        <p:nvSpPr>
          <p:cNvPr id="3" name="Subtitle 2">
            <a:extLst>
              <a:ext uri="{FF2B5EF4-FFF2-40B4-BE49-F238E27FC236}">
                <a16:creationId xmlns:a16="http://schemas.microsoft.com/office/drawing/2014/main" id="{DB298CF8-934A-E946-A19C-E5A6D1D79D72}"/>
              </a:ext>
            </a:extLst>
          </p:cNvPr>
          <p:cNvSpPr>
            <a:spLocks noGrp="1"/>
          </p:cNvSpPr>
          <p:nvPr>
            <p:ph type="subTitle" idx="1"/>
          </p:nvPr>
        </p:nvSpPr>
        <p:spPr/>
        <p:txBody>
          <a:bodyPr vert="horz" lIns="91440" tIns="45720" rIns="91440" bIns="45720" rtlCol="0" anchor="t">
            <a:normAutofit/>
          </a:bodyPr>
          <a:lstStyle/>
          <a:p>
            <a:endParaRPr lang="en-US" sz="4000">
              <a:cs typeface="Calibri"/>
            </a:endParaRPr>
          </a:p>
        </p:txBody>
      </p:sp>
    </p:spTree>
    <p:extLst>
      <p:ext uri="{BB962C8B-B14F-4D97-AF65-F5344CB8AC3E}">
        <p14:creationId xmlns:p14="http://schemas.microsoft.com/office/powerpoint/2010/main" val="553655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57ADC-220B-8D49-833A-6676EA492492}"/>
              </a:ext>
            </a:extLst>
          </p:cNvPr>
          <p:cNvSpPr>
            <a:spLocks noGrp="1"/>
          </p:cNvSpPr>
          <p:nvPr>
            <p:ph type="title"/>
          </p:nvPr>
        </p:nvSpPr>
        <p:spPr/>
        <p:txBody>
          <a:bodyPr/>
          <a:lstStyle/>
          <a:p>
            <a:r>
              <a:rPr lang="en-US" b="1"/>
              <a:t>Today’s Agenda</a:t>
            </a:r>
          </a:p>
        </p:txBody>
      </p:sp>
      <p:sp>
        <p:nvSpPr>
          <p:cNvPr id="3" name="Content Placeholder 2">
            <a:extLst>
              <a:ext uri="{FF2B5EF4-FFF2-40B4-BE49-F238E27FC236}">
                <a16:creationId xmlns:a16="http://schemas.microsoft.com/office/drawing/2014/main" id="{41F95B31-4918-A149-BD17-121517D4335F}"/>
              </a:ext>
            </a:extLst>
          </p:cNvPr>
          <p:cNvSpPr>
            <a:spLocks noGrp="1"/>
          </p:cNvSpPr>
          <p:nvPr>
            <p:ph idx="1"/>
          </p:nvPr>
        </p:nvSpPr>
        <p:spPr/>
        <p:txBody>
          <a:bodyPr vert="horz" lIns="91440" tIns="45720" rIns="91440" bIns="45720" rtlCol="0" anchor="t">
            <a:normAutofit/>
          </a:bodyPr>
          <a:lstStyle/>
          <a:p>
            <a:pPr>
              <a:buSzPct val="75000"/>
              <a:buFont typeface="Wingdings" pitchFamily="2" charset="2"/>
              <a:buChar char="§"/>
            </a:pPr>
            <a:r>
              <a:rPr lang="en-US"/>
              <a:t>Project team</a:t>
            </a:r>
          </a:p>
          <a:p>
            <a:pPr>
              <a:buSzPct val="75000"/>
              <a:buFont typeface="Wingdings" pitchFamily="2" charset="2"/>
              <a:buChar char="§"/>
            </a:pPr>
            <a:r>
              <a:rPr lang="en-US"/>
              <a:t>Mandate</a:t>
            </a:r>
            <a:endParaRPr lang="en-US">
              <a:cs typeface="Calibri"/>
            </a:endParaRPr>
          </a:p>
          <a:p>
            <a:pPr>
              <a:buSzPct val="75000"/>
              <a:buFont typeface="Wingdings" pitchFamily="2" charset="2"/>
              <a:buChar char="§"/>
            </a:pPr>
            <a:r>
              <a:rPr lang="en-US"/>
              <a:t>Method and timeline</a:t>
            </a:r>
            <a:endParaRPr lang="en-US">
              <a:cs typeface="Calibri"/>
            </a:endParaRPr>
          </a:p>
          <a:p>
            <a:pPr>
              <a:buSzPct val="75000"/>
              <a:buFont typeface="Wingdings" pitchFamily="2" charset="2"/>
              <a:buChar char="§"/>
            </a:pPr>
            <a:r>
              <a:rPr lang="en-US"/>
              <a:t>Validation of the Competency Framework</a:t>
            </a:r>
          </a:p>
          <a:p>
            <a:pPr>
              <a:buSzPct val="75000"/>
              <a:buFont typeface="Wingdings" pitchFamily="2" charset="2"/>
              <a:buChar char="§"/>
            </a:pPr>
            <a:r>
              <a:rPr lang="en-US"/>
              <a:t>Questions, feedback</a:t>
            </a:r>
          </a:p>
        </p:txBody>
      </p:sp>
      <p:sp>
        <p:nvSpPr>
          <p:cNvPr id="6" name="Slide Number Placeholder 5">
            <a:extLst>
              <a:ext uri="{FF2B5EF4-FFF2-40B4-BE49-F238E27FC236}">
                <a16:creationId xmlns:a16="http://schemas.microsoft.com/office/drawing/2014/main" id="{38A35A9B-53FC-9043-AF37-29732DF393BE}"/>
              </a:ext>
            </a:extLst>
          </p:cNvPr>
          <p:cNvSpPr>
            <a:spLocks noGrp="1"/>
          </p:cNvSpPr>
          <p:nvPr>
            <p:ph type="sldNum" sz="quarter" idx="12"/>
          </p:nvPr>
        </p:nvSpPr>
        <p:spPr/>
        <p:txBody>
          <a:bodyPr/>
          <a:lstStyle/>
          <a:p>
            <a:fld id="{4623479E-BB8B-3C44-8C2D-9ED92085C3DE}" type="slidenum">
              <a:rPr lang="en-US" smtClean="0"/>
              <a:t>2</a:t>
            </a:fld>
            <a:endParaRPr lang="en-US"/>
          </a:p>
        </p:txBody>
      </p:sp>
      <p:pic>
        <p:nvPicPr>
          <p:cNvPr id="8" name="Picture 7" descr="Icon&#10;&#10;Description automatically generated with low confidence">
            <a:extLst>
              <a:ext uri="{FF2B5EF4-FFF2-40B4-BE49-F238E27FC236}">
                <a16:creationId xmlns:a16="http://schemas.microsoft.com/office/drawing/2014/main" id="{DB0095A5-3D40-C344-853E-A1EF1CC8DC6D}"/>
              </a:ext>
            </a:extLst>
          </p:cNvPr>
          <p:cNvPicPr>
            <a:picLocks noChangeAspect="1"/>
          </p:cNvPicPr>
          <p:nvPr/>
        </p:nvPicPr>
        <p:blipFill>
          <a:blip r:embed="rId3"/>
          <a:stretch>
            <a:fillRect/>
          </a:stretch>
        </p:blipFill>
        <p:spPr>
          <a:xfrm>
            <a:off x="293804" y="5885657"/>
            <a:ext cx="2622396" cy="512884"/>
          </a:xfrm>
          <a:prstGeom prst="rect">
            <a:avLst/>
          </a:prstGeom>
        </p:spPr>
      </p:pic>
      <p:pic>
        <p:nvPicPr>
          <p:cNvPr id="10" name="Picture 9" descr="Logo&#10;&#10;Description automatically generated with low confidence">
            <a:extLst>
              <a:ext uri="{FF2B5EF4-FFF2-40B4-BE49-F238E27FC236}">
                <a16:creationId xmlns:a16="http://schemas.microsoft.com/office/drawing/2014/main" id="{29471A04-3CA1-874D-B438-2C5A42108058}"/>
              </a:ext>
            </a:extLst>
          </p:cNvPr>
          <p:cNvPicPr>
            <a:picLocks noChangeAspect="1"/>
          </p:cNvPicPr>
          <p:nvPr/>
        </p:nvPicPr>
        <p:blipFill>
          <a:blip r:embed="rId4"/>
          <a:stretch>
            <a:fillRect/>
          </a:stretch>
        </p:blipFill>
        <p:spPr>
          <a:xfrm>
            <a:off x="4325180" y="5795059"/>
            <a:ext cx="3528786" cy="763807"/>
          </a:xfrm>
          <a:prstGeom prst="rect">
            <a:avLst/>
          </a:prstGeom>
        </p:spPr>
      </p:pic>
      <p:pic>
        <p:nvPicPr>
          <p:cNvPr id="12" name="Picture 11" descr="A picture containing text, clipart&#10;&#10;Description automatically generated">
            <a:extLst>
              <a:ext uri="{FF2B5EF4-FFF2-40B4-BE49-F238E27FC236}">
                <a16:creationId xmlns:a16="http://schemas.microsoft.com/office/drawing/2014/main" id="{8BE6A682-777C-0F44-8794-2F5DC36C60C4}"/>
              </a:ext>
            </a:extLst>
          </p:cNvPr>
          <p:cNvPicPr>
            <a:picLocks noChangeAspect="1"/>
          </p:cNvPicPr>
          <p:nvPr/>
        </p:nvPicPr>
        <p:blipFill>
          <a:blip r:embed="rId5"/>
          <a:stretch>
            <a:fillRect/>
          </a:stretch>
        </p:blipFill>
        <p:spPr>
          <a:xfrm>
            <a:off x="9262946" y="5885657"/>
            <a:ext cx="2635250" cy="381000"/>
          </a:xfrm>
          <a:prstGeom prst="rect">
            <a:avLst/>
          </a:prstGeom>
        </p:spPr>
      </p:pic>
    </p:spTree>
    <p:extLst>
      <p:ext uri="{BB962C8B-B14F-4D97-AF65-F5344CB8AC3E}">
        <p14:creationId xmlns:p14="http://schemas.microsoft.com/office/powerpoint/2010/main" val="1709255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4249E-946A-43A9-9361-22D12DD0D0D2}"/>
              </a:ext>
            </a:extLst>
          </p:cNvPr>
          <p:cNvSpPr>
            <a:spLocks noGrp="1"/>
          </p:cNvSpPr>
          <p:nvPr>
            <p:ph type="title"/>
          </p:nvPr>
        </p:nvSpPr>
        <p:spPr/>
        <p:txBody>
          <a:bodyPr/>
          <a:lstStyle/>
          <a:p>
            <a:r>
              <a:rPr lang="en-US">
                <a:ea typeface="+mn-lt"/>
                <a:cs typeface="+mn-lt"/>
              </a:rPr>
              <a:t>Project Team</a:t>
            </a:r>
            <a:endParaRPr lang="en-US" b="0"/>
          </a:p>
        </p:txBody>
      </p:sp>
      <p:sp>
        <p:nvSpPr>
          <p:cNvPr id="3" name="Content Placeholder 2">
            <a:extLst>
              <a:ext uri="{FF2B5EF4-FFF2-40B4-BE49-F238E27FC236}">
                <a16:creationId xmlns:a16="http://schemas.microsoft.com/office/drawing/2014/main" id="{1CE038FC-2FD1-4377-BA83-4C5CDAE62BFE}"/>
              </a:ext>
            </a:extLst>
          </p:cNvPr>
          <p:cNvSpPr>
            <a:spLocks noGrp="1"/>
          </p:cNvSpPr>
          <p:nvPr>
            <p:ph idx="1"/>
          </p:nvPr>
        </p:nvSpPr>
        <p:spPr/>
        <p:txBody>
          <a:bodyPr vert="horz" lIns="91440" tIns="45720" rIns="91440" bIns="45720" rtlCol="0" anchor="t">
            <a:normAutofit fontScale="62500" lnSpcReduction="20000"/>
          </a:bodyPr>
          <a:lstStyle/>
          <a:p>
            <a:pPr marL="0" indent="0">
              <a:buClr>
                <a:srgbClr val="FF0000"/>
              </a:buClr>
              <a:buNone/>
            </a:pPr>
            <a:r>
              <a:rPr lang="en-CA" sz="3500" b="1">
                <a:cs typeface="Calibri"/>
              </a:rPr>
              <a:t>Principal Investigators:</a:t>
            </a:r>
            <a:endParaRPr lang="en-US" sz="3500">
              <a:latin typeface="+mj-lt"/>
              <a:cs typeface="Calibri"/>
            </a:endParaRPr>
          </a:p>
          <a:p>
            <a:pPr lvl="1">
              <a:buSzPct val="75000"/>
              <a:buFont typeface="Wingdings" pitchFamily="2" charset="2"/>
              <a:buChar char="§"/>
            </a:pPr>
            <a:r>
              <a:rPr lang="en-CA" sz="3500">
                <a:latin typeface="+mj-lt"/>
                <a:ea typeface="+mn-lt"/>
                <a:cs typeface="+mn-lt"/>
              </a:rPr>
              <a:t>Dr. Laura Winer, Director, Teaching and Learning Services, McGill University</a:t>
            </a:r>
            <a:endParaRPr lang="en-US" sz="3500">
              <a:latin typeface="+mj-lt"/>
              <a:ea typeface="+mn-lt"/>
              <a:cs typeface="+mn-lt"/>
            </a:endParaRPr>
          </a:p>
          <a:p>
            <a:pPr lvl="1">
              <a:buSzPct val="75000"/>
              <a:buFont typeface="Wingdings" pitchFamily="2" charset="2"/>
              <a:buChar char="§"/>
            </a:pPr>
            <a:r>
              <a:rPr lang="en-CA" sz="3500">
                <a:latin typeface="+mj-lt"/>
                <a:cs typeface="Calibri"/>
              </a:rPr>
              <a:t>Ute Beffert, RN, BScN M.Ed., Nursing instructor, John Abbott College</a:t>
            </a:r>
            <a:endParaRPr lang="en-US" sz="3500">
              <a:latin typeface="+mj-lt"/>
              <a:cs typeface="Calibri"/>
            </a:endParaRPr>
          </a:p>
          <a:p>
            <a:pPr marL="0" indent="0">
              <a:buClr>
                <a:srgbClr val="FF0000"/>
              </a:buClr>
              <a:buNone/>
            </a:pPr>
            <a:endParaRPr lang="en-CA" sz="3500" b="1">
              <a:latin typeface="+mj-lt"/>
              <a:cs typeface="Calibri" panose="020F0502020204030204" pitchFamily="34" charset="0"/>
            </a:endParaRPr>
          </a:p>
          <a:p>
            <a:pPr marL="0" indent="0">
              <a:buNone/>
            </a:pPr>
            <a:r>
              <a:rPr lang="en-CA" sz="3500" b="1">
                <a:cs typeface="Calibri"/>
              </a:rPr>
              <a:t>Co-Investigators:</a:t>
            </a:r>
            <a:endParaRPr lang="en-CA" sz="3500">
              <a:cs typeface="Calibri"/>
            </a:endParaRPr>
          </a:p>
          <a:p>
            <a:pPr lvl="1">
              <a:buSzPct val="75000"/>
              <a:buFont typeface="Wingdings" pitchFamily="2" charset="2"/>
              <a:buChar char="§"/>
            </a:pPr>
            <a:r>
              <a:rPr lang="en-CA" sz="3500">
                <a:latin typeface="+mj-lt"/>
                <a:cs typeface="Calibri"/>
              </a:rPr>
              <a:t>Annie Chevrier, Program Director, BN (I) and Online Education Initiatives and Continuing Nursing Education, Ingram School of Nursing.</a:t>
            </a:r>
          </a:p>
          <a:p>
            <a:pPr lvl="1">
              <a:buSzPct val="75000"/>
              <a:buFont typeface="Wingdings" pitchFamily="2" charset="2"/>
              <a:buChar char="§"/>
            </a:pPr>
            <a:r>
              <a:rPr lang="en-CA" sz="3500">
                <a:latin typeface="+mj-lt"/>
                <a:cs typeface="Calibri"/>
              </a:rPr>
              <a:t>Maggie Lattuca, Manager, Online Programs Portfolio, Teaching and Learning Services</a:t>
            </a:r>
          </a:p>
          <a:p>
            <a:pPr lvl="1">
              <a:buSzPct val="75000"/>
              <a:buFont typeface="Wingdings" pitchFamily="2" charset="2"/>
              <a:buChar char="§"/>
            </a:pPr>
            <a:r>
              <a:rPr lang="en-CA" sz="3500">
                <a:latin typeface="+mj-lt"/>
                <a:cs typeface="Calibri"/>
              </a:rPr>
              <a:t>Diane Maratta, Online Course Designer, Teaching and Learning Services </a:t>
            </a:r>
          </a:p>
          <a:p>
            <a:pPr marL="0" indent="0">
              <a:buNone/>
            </a:pPr>
            <a:endParaRPr lang="en-CA" sz="3500" b="1">
              <a:cs typeface="Calibri" panose="020F0502020204030204" pitchFamily="34" charset="0"/>
            </a:endParaRPr>
          </a:p>
          <a:p>
            <a:pPr marL="0" indent="0">
              <a:buNone/>
            </a:pPr>
            <a:r>
              <a:rPr lang="en-CA" sz="3500" b="1">
                <a:cs typeface="Calibri" panose="020F0502020204030204" pitchFamily="34" charset="0"/>
              </a:rPr>
              <a:t>Research Assistants:</a:t>
            </a:r>
            <a:endParaRPr lang="en-CA" sz="3500">
              <a:cs typeface="Calibri" panose="020F0502020204030204" pitchFamily="34" charset="0"/>
            </a:endParaRPr>
          </a:p>
          <a:p>
            <a:pPr lvl="1">
              <a:buSzPct val="75000"/>
              <a:buFont typeface="Wingdings" pitchFamily="2" charset="2"/>
              <a:buChar char="§"/>
            </a:pPr>
            <a:r>
              <a:rPr lang="en-CA" sz="3500">
                <a:latin typeface="+mj-lt"/>
                <a:cs typeface="Calibri" panose="020F0502020204030204" pitchFamily="34" charset="0"/>
              </a:rPr>
              <a:t>Joanna Kamar, Research Assistant, Teaching and Learning Services (2021)</a:t>
            </a:r>
          </a:p>
          <a:p>
            <a:pPr lvl="1">
              <a:buSzPct val="75000"/>
              <a:buFont typeface="Wingdings" pitchFamily="2" charset="2"/>
              <a:buChar char="§"/>
            </a:pPr>
            <a:r>
              <a:rPr lang="en-CA" sz="3500">
                <a:latin typeface="+mj-lt"/>
                <a:cs typeface="Calibri"/>
              </a:rPr>
              <a:t>Maripier </a:t>
            </a:r>
            <a:r>
              <a:rPr lang="en-CA" sz="3500" err="1">
                <a:latin typeface="+mj-lt"/>
                <a:cs typeface="Calibri"/>
              </a:rPr>
              <a:t>Bélisle</a:t>
            </a:r>
            <a:r>
              <a:rPr lang="en-CA" sz="3500">
                <a:latin typeface="+mj-lt"/>
                <a:cs typeface="Calibri"/>
              </a:rPr>
              <a:t>, Research Assistant, Teaching and Learning Services (2020)</a:t>
            </a:r>
          </a:p>
        </p:txBody>
      </p:sp>
      <p:sp>
        <p:nvSpPr>
          <p:cNvPr id="4" name="Date Placeholder 3">
            <a:extLst>
              <a:ext uri="{FF2B5EF4-FFF2-40B4-BE49-F238E27FC236}">
                <a16:creationId xmlns:a16="http://schemas.microsoft.com/office/drawing/2014/main" id="{E15A5242-8F79-4BCE-841B-8DAF7E836EDB}"/>
              </a:ext>
            </a:extLst>
          </p:cNvPr>
          <p:cNvSpPr>
            <a:spLocks noGrp="1"/>
          </p:cNvSpPr>
          <p:nvPr>
            <p:ph type="dt" sz="half" idx="10"/>
          </p:nvPr>
        </p:nvSpPr>
        <p:spPr/>
        <p:txBody>
          <a:bodyPr/>
          <a:lstStyle/>
          <a:p>
            <a:r>
              <a:rPr lang="en-CA" sz="1000"/>
              <a:t>January 2022</a:t>
            </a:r>
            <a:endParaRPr lang="en-US" sz="1000"/>
          </a:p>
        </p:txBody>
      </p:sp>
      <p:sp>
        <p:nvSpPr>
          <p:cNvPr id="5" name="Footer Placeholder 4">
            <a:extLst>
              <a:ext uri="{FF2B5EF4-FFF2-40B4-BE49-F238E27FC236}">
                <a16:creationId xmlns:a16="http://schemas.microsoft.com/office/drawing/2014/main" id="{78AD98EE-BB51-44CE-AC08-C02F6C388BFC}"/>
              </a:ext>
            </a:extLst>
          </p:cNvPr>
          <p:cNvSpPr>
            <a:spLocks noGrp="1"/>
          </p:cNvSpPr>
          <p:nvPr>
            <p:ph type="ftr" sz="quarter" idx="11"/>
          </p:nvPr>
        </p:nvSpPr>
        <p:spPr>
          <a:xfrm>
            <a:off x="3111190" y="6356350"/>
            <a:ext cx="6144322" cy="365125"/>
          </a:xfrm>
        </p:spPr>
        <p:txBody>
          <a:bodyPr/>
          <a:lstStyle/>
          <a:p>
            <a:r>
              <a:rPr lang="en-US" sz="1000"/>
              <a:t>Healthcare AI: A Quebec Framework for Nursing Education </a:t>
            </a:r>
            <a:br>
              <a:rPr lang="en-US" sz="1000"/>
            </a:br>
            <a:r>
              <a:rPr lang="en-US" sz="1000"/>
              <a:t>McGill University (TLS &amp; ISoN) and John Abbott College (Nursing)</a:t>
            </a:r>
          </a:p>
        </p:txBody>
      </p:sp>
      <p:sp>
        <p:nvSpPr>
          <p:cNvPr id="6" name="Slide Number Placeholder 5">
            <a:extLst>
              <a:ext uri="{FF2B5EF4-FFF2-40B4-BE49-F238E27FC236}">
                <a16:creationId xmlns:a16="http://schemas.microsoft.com/office/drawing/2014/main" id="{8EECDF8E-CDDA-40DA-A6C3-6336DA90AEE6}"/>
              </a:ext>
            </a:extLst>
          </p:cNvPr>
          <p:cNvSpPr>
            <a:spLocks noGrp="1"/>
          </p:cNvSpPr>
          <p:nvPr>
            <p:ph type="sldNum" sz="quarter" idx="12"/>
          </p:nvPr>
        </p:nvSpPr>
        <p:spPr/>
        <p:txBody>
          <a:bodyPr/>
          <a:lstStyle/>
          <a:p>
            <a:fld id="{4623479E-BB8B-3C44-8C2D-9ED92085C3DE}" type="slidenum">
              <a:rPr lang="en-US" sz="1000" smtClean="0"/>
              <a:t>3</a:t>
            </a:fld>
            <a:endParaRPr lang="en-US" sz="1000"/>
          </a:p>
        </p:txBody>
      </p:sp>
    </p:spTree>
    <p:extLst>
      <p:ext uri="{BB962C8B-B14F-4D97-AF65-F5344CB8AC3E}">
        <p14:creationId xmlns:p14="http://schemas.microsoft.com/office/powerpoint/2010/main" val="2909456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BAF0A-DD33-B04A-91D0-40AC73AD6425}"/>
              </a:ext>
            </a:extLst>
          </p:cNvPr>
          <p:cNvSpPr>
            <a:spLocks noGrp="1"/>
          </p:cNvSpPr>
          <p:nvPr>
            <p:ph type="title"/>
          </p:nvPr>
        </p:nvSpPr>
        <p:spPr/>
        <p:txBody>
          <a:bodyPr/>
          <a:lstStyle/>
          <a:p>
            <a:r>
              <a:rPr lang="en-US"/>
              <a:t>Mandate</a:t>
            </a:r>
          </a:p>
        </p:txBody>
      </p:sp>
      <p:sp>
        <p:nvSpPr>
          <p:cNvPr id="3" name="Content Placeholder 2">
            <a:extLst>
              <a:ext uri="{FF2B5EF4-FFF2-40B4-BE49-F238E27FC236}">
                <a16:creationId xmlns:a16="http://schemas.microsoft.com/office/drawing/2014/main" id="{66357229-CB8A-3C48-905B-F407FCBE7183}"/>
              </a:ext>
            </a:extLst>
          </p:cNvPr>
          <p:cNvSpPr>
            <a:spLocks noGrp="1"/>
          </p:cNvSpPr>
          <p:nvPr>
            <p:ph idx="1"/>
          </p:nvPr>
        </p:nvSpPr>
        <p:spPr/>
        <p:txBody>
          <a:bodyPr vert="horz" lIns="91440" tIns="45720" rIns="91440" bIns="45720" rtlCol="0" anchor="t">
            <a:normAutofit fontScale="55000" lnSpcReduction="20000"/>
          </a:bodyPr>
          <a:lstStyle/>
          <a:p>
            <a:pPr marL="0" indent="0">
              <a:lnSpc>
                <a:spcPct val="120000"/>
              </a:lnSpc>
              <a:buNone/>
            </a:pPr>
            <a:r>
              <a:rPr lang="en-CA" sz="3400"/>
              <a:t>Artificial Intelligence (AI) technologies continue to expand exponentially in all sectors of our lives. Within the profession of nursing AI tools will have a significant impact on how nurses provide patient care. This project examines the ethical, social, and legal challenges of integrating AI in the practice of nursing. The goal of this project is to develop and validate a competency framework of AI competencies to be recommended for integration in nursing curricula at the CEGEP and university levels.</a:t>
            </a:r>
            <a:br>
              <a:rPr lang="en-CA" sz="3400"/>
            </a:br>
            <a:endParaRPr lang="en-US" sz="3400"/>
          </a:p>
          <a:p>
            <a:pPr marL="0" indent="0">
              <a:buNone/>
            </a:pPr>
            <a:r>
              <a:rPr lang="en-US" sz="3400" b="1"/>
              <a:t>Objectives</a:t>
            </a:r>
            <a:r>
              <a:rPr lang="en-US" sz="3400"/>
              <a:t>:</a:t>
            </a:r>
          </a:p>
          <a:p>
            <a:pPr marL="514350" indent="-514350">
              <a:buSzPct val="75000"/>
              <a:buFont typeface="+mj-lt"/>
              <a:buAutoNum type="arabicPeriod"/>
            </a:pPr>
            <a:r>
              <a:rPr lang="en-US" sz="3400"/>
              <a:t>Understand how AI tools can be used within nursing practice;</a:t>
            </a:r>
          </a:p>
          <a:p>
            <a:pPr marL="514350" indent="-514350">
              <a:buSzPct val="75000"/>
              <a:buFont typeface="+mj-lt"/>
              <a:buAutoNum type="arabicPeriod"/>
            </a:pPr>
            <a:r>
              <a:rPr lang="en-US" sz="3400"/>
              <a:t>Understand the inherent </a:t>
            </a:r>
            <a:r>
              <a:rPr lang="en-US" sz="3400" b="1"/>
              <a:t>educational</a:t>
            </a:r>
            <a:r>
              <a:rPr lang="en-US" sz="3400"/>
              <a:t>, </a:t>
            </a:r>
            <a:r>
              <a:rPr lang="en-US" sz="3400" b="1"/>
              <a:t>ethical</a:t>
            </a:r>
            <a:r>
              <a:rPr lang="en-US" sz="3400"/>
              <a:t> and </a:t>
            </a:r>
            <a:r>
              <a:rPr lang="en-US" sz="3400" b="1"/>
              <a:t>social</a:t>
            </a:r>
            <a:r>
              <a:rPr lang="en-US" sz="3400"/>
              <a:t> implications;</a:t>
            </a:r>
          </a:p>
          <a:p>
            <a:pPr marL="514350" indent="-514350">
              <a:buSzPct val="75000"/>
              <a:buFont typeface="+mj-lt"/>
              <a:buAutoNum type="arabicPeriod"/>
            </a:pPr>
            <a:r>
              <a:rPr lang="en-US" sz="3400"/>
              <a:t>Identify and formulate new competencies for nursing education at the CEGEP and University levels;</a:t>
            </a:r>
          </a:p>
          <a:p>
            <a:pPr marL="514350" indent="-514350">
              <a:buSzPct val="75000"/>
              <a:buFont typeface="+mj-lt"/>
              <a:buAutoNum type="arabicPeriod"/>
            </a:pPr>
            <a:r>
              <a:rPr lang="en-US" sz="3400"/>
              <a:t>Make recommendation </a:t>
            </a:r>
            <a:r>
              <a:rPr lang="en-CA" sz="3400"/>
              <a:t>to the McGill Anglophone CEGEPs Consortium (MACC*).</a:t>
            </a:r>
            <a:endParaRPr lang="en-US" sz="3400"/>
          </a:p>
          <a:p>
            <a:pPr marL="0" indent="0">
              <a:buNone/>
            </a:pPr>
            <a:endParaRPr lang="en-US" sz="3400"/>
          </a:p>
          <a:p>
            <a:pPr marL="0" indent="0">
              <a:buNone/>
            </a:pPr>
            <a:r>
              <a:rPr lang="en-US" sz="2200">
                <a:latin typeface="+mj-lt"/>
              </a:rPr>
              <a:t>*</a:t>
            </a:r>
            <a:r>
              <a:rPr lang="en-CA" sz="2200">
                <a:latin typeface="+mj-lt"/>
              </a:rPr>
              <a:t>MACC is a partnership between McGill University and 5 Anglophone CEGEPs in Quebec, Dawson College, Heritage College, John Abbott College, and Vanier College.</a:t>
            </a:r>
            <a:endParaRPr lang="en-US" sz="2200">
              <a:latin typeface="+mj-lt"/>
            </a:endParaRPr>
          </a:p>
        </p:txBody>
      </p:sp>
      <p:sp>
        <p:nvSpPr>
          <p:cNvPr id="4" name="Date Placeholder 3">
            <a:extLst>
              <a:ext uri="{FF2B5EF4-FFF2-40B4-BE49-F238E27FC236}">
                <a16:creationId xmlns:a16="http://schemas.microsoft.com/office/drawing/2014/main" id="{BE9093AA-96F1-074C-90FB-BEACAE7D6536}"/>
              </a:ext>
            </a:extLst>
          </p:cNvPr>
          <p:cNvSpPr>
            <a:spLocks noGrp="1"/>
          </p:cNvSpPr>
          <p:nvPr>
            <p:ph type="dt" sz="half" idx="10"/>
          </p:nvPr>
        </p:nvSpPr>
        <p:spPr/>
        <p:txBody>
          <a:bodyPr/>
          <a:lstStyle/>
          <a:p>
            <a:r>
              <a:rPr lang="en-CA" sz="1000"/>
              <a:t>January 2022</a:t>
            </a:r>
            <a:endParaRPr lang="en-US" sz="1000"/>
          </a:p>
        </p:txBody>
      </p:sp>
      <p:sp>
        <p:nvSpPr>
          <p:cNvPr id="5" name="Footer Placeholder 4">
            <a:extLst>
              <a:ext uri="{FF2B5EF4-FFF2-40B4-BE49-F238E27FC236}">
                <a16:creationId xmlns:a16="http://schemas.microsoft.com/office/drawing/2014/main" id="{792DF664-E222-5C4E-8063-8C42BF46D7AD}"/>
              </a:ext>
            </a:extLst>
          </p:cNvPr>
          <p:cNvSpPr>
            <a:spLocks noGrp="1"/>
          </p:cNvSpPr>
          <p:nvPr>
            <p:ph type="ftr" sz="quarter" idx="11"/>
          </p:nvPr>
        </p:nvSpPr>
        <p:spPr/>
        <p:txBody>
          <a:bodyPr/>
          <a:lstStyle/>
          <a:p>
            <a:r>
              <a:rPr lang="en-US" sz="1000"/>
              <a:t>Healthcare AI: A Quebec Framework for Nursing Education </a:t>
            </a:r>
            <a:br>
              <a:rPr lang="en-US" sz="1000"/>
            </a:br>
            <a:r>
              <a:rPr lang="en-US" sz="1000"/>
              <a:t>McGill University (TLS &amp; ISoN) and John Abbott College (Nursing)</a:t>
            </a:r>
          </a:p>
        </p:txBody>
      </p:sp>
      <p:sp>
        <p:nvSpPr>
          <p:cNvPr id="6" name="Slide Number Placeholder 5">
            <a:extLst>
              <a:ext uri="{FF2B5EF4-FFF2-40B4-BE49-F238E27FC236}">
                <a16:creationId xmlns:a16="http://schemas.microsoft.com/office/drawing/2014/main" id="{A7638B85-CBEA-FB4E-B87B-3DE5013C1E84}"/>
              </a:ext>
            </a:extLst>
          </p:cNvPr>
          <p:cNvSpPr>
            <a:spLocks noGrp="1"/>
          </p:cNvSpPr>
          <p:nvPr>
            <p:ph type="sldNum" sz="quarter" idx="12"/>
          </p:nvPr>
        </p:nvSpPr>
        <p:spPr/>
        <p:txBody>
          <a:bodyPr/>
          <a:lstStyle/>
          <a:p>
            <a:fld id="{4623479E-BB8B-3C44-8C2D-9ED92085C3DE}" type="slidenum">
              <a:rPr lang="en-US" sz="1000" smtClean="0"/>
              <a:t>4</a:t>
            </a:fld>
            <a:endParaRPr lang="en-US" sz="1000"/>
          </a:p>
        </p:txBody>
      </p:sp>
    </p:spTree>
    <p:extLst>
      <p:ext uri="{BB962C8B-B14F-4D97-AF65-F5344CB8AC3E}">
        <p14:creationId xmlns:p14="http://schemas.microsoft.com/office/powerpoint/2010/main" val="3080467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99F73-F218-4045-8672-2199E5364D05}"/>
              </a:ext>
            </a:extLst>
          </p:cNvPr>
          <p:cNvSpPr>
            <a:spLocks noGrp="1"/>
          </p:cNvSpPr>
          <p:nvPr>
            <p:ph type="title"/>
          </p:nvPr>
        </p:nvSpPr>
        <p:spPr>
          <a:xfrm>
            <a:off x="838200" y="365125"/>
            <a:ext cx="10515600" cy="1325563"/>
          </a:xfrm>
        </p:spPr>
        <p:txBody>
          <a:bodyPr/>
          <a:lstStyle/>
          <a:p>
            <a:r>
              <a:rPr lang="en-US"/>
              <a:t>Method and timeline</a:t>
            </a:r>
          </a:p>
        </p:txBody>
      </p:sp>
      <p:sp>
        <p:nvSpPr>
          <p:cNvPr id="13" name="Straight Connector 12">
            <a:extLst>
              <a:ext uri="{FF2B5EF4-FFF2-40B4-BE49-F238E27FC236}">
                <a16:creationId xmlns:a16="http://schemas.microsoft.com/office/drawing/2014/main" id="{9E474F9C-C805-4DA3-ACFC-744F096232C4}"/>
              </a:ext>
            </a:extLst>
          </p:cNvPr>
          <p:cNvSpPr/>
          <p:nvPr/>
        </p:nvSpPr>
        <p:spPr>
          <a:xfrm>
            <a:off x="838200" y="3643246"/>
            <a:ext cx="10515600" cy="0"/>
          </a:xfrm>
          <a:prstGeom prst="line">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tailEnd type="triangle" w="lg" len="lg"/>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Teardrop 13">
            <a:extLst>
              <a:ext uri="{FF2B5EF4-FFF2-40B4-BE49-F238E27FC236}">
                <a16:creationId xmlns:a16="http://schemas.microsoft.com/office/drawing/2014/main" id="{9CD3D4FD-4F66-4681-A287-CF63A76A3DC5}"/>
              </a:ext>
            </a:extLst>
          </p:cNvPr>
          <p:cNvSpPr/>
          <p:nvPr/>
        </p:nvSpPr>
        <p:spPr>
          <a:xfrm rot="8100000">
            <a:off x="907753" y="1968983"/>
            <a:ext cx="319993" cy="319993"/>
          </a:xfrm>
          <a:prstGeom prst="teardrop">
            <a:avLst>
              <a:gd name="adj" fmla="val 115000"/>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5" name="Oval 14">
            <a:extLst>
              <a:ext uri="{FF2B5EF4-FFF2-40B4-BE49-F238E27FC236}">
                <a16:creationId xmlns:a16="http://schemas.microsoft.com/office/drawing/2014/main" id="{9746C2AA-DE5A-49D2-8D11-1469D985B96E}"/>
              </a:ext>
            </a:extLst>
          </p:cNvPr>
          <p:cNvSpPr/>
          <p:nvPr/>
        </p:nvSpPr>
        <p:spPr>
          <a:xfrm>
            <a:off x="943302" y="2004532"/>
            <a:ext cx="248896" cy="248896"/>
          </a:xfrm>
          <a:prstGeom prst="ellipse">
            <a:avLst/>
          </a:prstGeom>
          <a:solidFill>
            <a:schemeClr val="lt1">
              <a:alpha val="90000"/>
              <a:hueOff val="0"/>
              <a:satOff val="0"/>
              <a:lumOff val="0"/>
              <a:alphaOff val="0"/>
            </a:scheme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6" name="Freeform: Shape 15">
            <a:extLst>
              <a:ext uri="{FF2B5EF4-FFF2-40B4-BE49-F238E27FC236}">
                <a16:creationId xmlns:a16="http://schemas.microsoft.com/office/drawing/2014/main" id="{C691B929-01C2-4424-B5A0-BCB2460926D7}"/>
              </a:ext>
            </a:extLst>
          </p:cNvPr>
          <p:cNvSpPr/>
          <p:nvPr/>
        </p:nvSpPr>
        <p:spPr>
          <a:xfrm>
            <a:off x="1294020" y="2355249"/>
            <a:ext cx="2914998" cy="1287996"/>
          </a:xfrm>
          <a:custGeom>
            <a:avLst/>
            <a:gdLst>
              <a:gd name="connsiteX0" fmla="*/ 0 w 2914998"/>
              <a:gd name="connsiteY0" fmla="*/ 0 h 1287996"/>
              <a:gd name="connsiteX1" fmla="*/ 2914998 w 2914998"/>
              <a:gd name="connsiteY1" fmla="*/ 0 h 1287996"/>
              <a:gd name="connsiteX2" fmla="*/ 2914998 w 2914998"/>
              <a:gd name="connsiteY2" fmla="*/ 1287996 h 1287996"/>
              <a:gd name="connsiteX3" fmla="*/ 0 w 2914998"/>
              <a:gd name="connsiteY3" fmla="*/ 1287996 h 1287996"/>
              <a:gd name="connsiteX4" fmla="*/ 0 w 2914998"/>
              <a:gd name="connsiteY4" fmla="*/ 0 h 1287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4998" h="1287996">
                <a:moveTo>
                  <a:pt x="0" y="0"/>
                </a:moveTo>
                <a:lnTo>
                  <a:pt x="2914998" y="0"/>
                </a:lnTo>
                <a:lnTo>
                  <a:pt x="2914998" y="1287996"/>
                </a:lnTo>
                <a:lnTo>
                  <a:pt x="0" y="12879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400" b="1" kern="1200"/>
              <a:t>Literature review </a:t>
            </a:r>
            <a:r>
              <a:rPr lang="en-US" sz="1400" i="1" kern="1200"/>
              <a:t>L’intelligence artificielle: un aperçu Québécois sur l’éducation des sciences infermières</a:t>
            </a:r>
            <a:endParaRPr lang="en-US" sz="1400" kern="1200"/>
          </a:p>
        </p:txBody>
      </p:sp>
      <p:sp>
        <p:nvSpPr>
          <p:cNvPr id="17" name="Freeform: Shape 16">
            <a:extLst>
              <a:ext uri="{FF2B5EF4-FFF2-40B4-BE49-F238E27FC236}">
                <a16:creationId xmlns:a16="http://schemas.microsoft.com/office/drawing/2014/main" id="{DCB88580-1D36-44F9-8B3E-7D493B8BE004}"/>
              </a:ext>
            </a:extLst>
          </p:cNvPr>
          <p:cNvSpPr/>
          <p:nvPr/>
        </p:nvSpPr>
        <p:spPr>
          <a:xfrm>
            <a:off x="1294020" y="1902710"/>
            <a:ext cx="2914998" cy="452539"/>
          </a:xfrm>
          <a:custGeom>
            <a:avLst/>
            <a:gdLst>
              <a:gd name="connsiteX0" fmla="*/ 0 w 2914998"/>
              <a:gd name="connsiteY0" fmla="*/ 0 h 452539"/>
              <a:gd name="connsiteX1" fmla="*/ 2914998 w 2914998"/>
              <a:gd name="connsiteY1" fmla="*/ 0 h 452539"/>
              <a:gd name="connsiteX2" fmla="*/ 2914998 w 2914998"/>
              <a:gd name="connsiteY2" fmla="*/ 452539 h 452539"/>
              <a:gd name="connsiteX3" fmla="*/ 0 w 2914998"/>
              <a:gd name="connsiteY3" fmla="*/ 452539 h 452539"/>
              <a:gd name="connsiteX4" fmla="*/ 0 w 2914998"/>
              <a:gd name="connsiteY4" fmla="*/ 0 h 45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4998" h="452539">
                <a:moveTo>
                  <a:pt x="0" y="0"/>
                </a:moveTo>
                <a:lnTo>
                  <a:pt x="2914998" y="0"/>
                </a:lnTo>
                <a:lnTo>
                  <a:pt x="2914998" y="452539"/>
                </a:lnTo>
                <a:lnTo>
                  <a:pt x="0" y="4525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600" kern="1200"/>
              <a:t>Phase 1 (Feb - Aug 2020)</a:t>
            </a:r>
          </a:p>
        </p:txBody>
      </p:sp>
      <p:sp>
        <p:nvSpPr>
          <p:cNvPr id="18" name="Straight Connector 17">
            <a:extLst>
              <a:ext uri="{FF2B5EF4-FFF2-40B4-BE49-F238E27FC236}">
                <a16:creationId xmlns:a16="http://schemas.microsoft.com/office/drawing/2014/main" id="{117F55E1-42EC-456E-A305-E53E6E581252}"/>
              </a:ext>
            </a:extLst>
          </p:cNvPr>
          <p:cNvSpPr/>
          <p:nvPr/>
        </p:nvSpPr>
        <p:spPr>
          <a:xfrm>
            <a:off x="1067750" y="2355249"/>
            <a:ext cx="0" cy="1287996"/>
          </a:xfrm>
          <a:prstGeom prst="line">
            <a:avLst/>
          </a:prstGeom>
          <a:noFill/>
          <a:ln w="12700" cap="flat" cmpd="sng" algn="ctr">
            <a:solidFill>
              <a:schemeClr val="accent4">
                <a:hueOff val="0"/>
                <a:satOff val="0"/>
                <a:lumOff val="0"/>
                <a:alphaOff val="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19" name="Oval 18">
            <a:extLst>
              <a:ext uri="{FF2B5EF4-FFF2-40B4-BE49-F238E27FC236}">
                <a16:creationId xmlns:a16="http://schemas.microsoft.com/office/drawing/2014/main" id="{E6B9DF1F-9E1D-4664-BA89-7B9041061761}"/>
              </a:ext>
            </a:extLst>
          </p:cNvPr>
          <p:cNvSpPr/>
          <p:nvPr/>
        </p:nvSpPr>
        <p:spPr>
          <a:xfrm>
            <a:off x="1027022" y="3602517"/>
            <a:ext cx="81457" cy="81457"/>
          </a:xfrm>
          <a:prstGeom prst="ellipse">
            <a:avLst/>
          </a:prstGeom>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20" name="Teardrop 19">
            <a:extLst>
              <a:ext uri="{FF2B5EF4-FFF2-40B4-BE49-F238E27FC236}">
                <a16:creationId xmlns:a16="http://schemas.microsoft.com/office/drawing/2014/main" id="{853D3881-2965-4F3A-89B7-4550FEFC4B6A}"/>
              </a:ext>
            </a:extLst>
          </p:cNvPr>
          <p:cNvSpPr/>
          <p:nvPr/>
        </p:nvSpPr>
        <p:spPr>
          <a:xfrm rot="18900000">
            <a:off x="2663776" y="4997514"/>
            <a:ext cx="319993" cy="319993"/>
          </a:xfrm>
          <a:prstGeom prst="teardrop">
            <a:avLst>
              <a:gd name="adj" fmla="val 115000"/>
            </a:avLst>
          </a:prstGeom>
        </p:spPr>
        <p:style>
          <a:lnRef idx="2">
            <a:schemeClr val="accent4">
              <a:hueOff val="2450223"/>
              <a:satOff val="-10194"/>
              <a:lumOff val="2402"/>
              <a:alphaOff val="0"/>
            </a:schemeClr>
          </a:lnRef>
          <a:fillRef idx="1">
            <a:schemeClr val="accent4">
              <a:hueOff val="2450223"/>
              <a:satOff val="-10194"/>
              <a:lumOff val="2402"/>
              <a:alphaOff val="0"/>
            </a:schemeClr>
          </a:fillRef>
          <a:effectRef idx="0">
            <a:schemeClr val="accent4">
              <a:hueOff val="2450223"/>
              <a:satOff val="-10194"/>
              <a:lumOff val="2402"/>
              <a:alphaOff val="0"/>
            </a:schemeClr>
          </a:effectRef>
          <a:fontRef idx="minor">
            <a:schemeClr val="lt1"/>
          </a:fontRef>
        </p:style>
      </p:sp>
      <p:sp>
        <p:nvSpPr>
          <p:cNvPr id="21" name="Oval 20">
            <a:extLst>
              <a:ext uri="{FF2B5EF4-FFF2-40B4-BE49-F238E27FC236}">
                <a16:creationId xmlns:a16="http://schemas.microsoft.com/office/drawing/2014/main" id="{1ECA6058-B239-4CB0-8582-3A9D2E545FD7}"/>
              </a:ext>
            </a:extLst>
          </p:cNvPr>
          <p:cNvSpPr/>
          <p:nvPr/>
        </p:nvSpPr>
        <p:spPr>
          <a:xfrm>
            <a:off x="2699325" y="5033063"/>
            <a:ext cx="248896" cy="248896"/>
          </a:xfrm>
          <a:prstGeom prst="ellipse">
            <a:avLst/>
          </a:prstGeom>
          <a:solidFill>
            <a:schemeClr val="lt1">
              <a:alpha val="90000"/>
              <a:hueOff val="0"/>
              <a:satOff val="0"/>
              <a:lumOff val="0"/>
              <a:alphaOff val="0"/>
            </a:scheme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2" name="Freeform: Shape 21">
            <a:extLst>
              <a:ext uri="{FF2B5EF4-FFF2-40B4-BE49-F238E27FC236}">
                <a16:creationId xmlns:a16="http://schemas.microsoft.com/office/drawing/2014/main" id="{2A26B53E-0C23-4229-A569-122D46F59FCE}"/>
              </a:ext>
            </a:extLst>
          </p:cNvPr>
          <p:cNvSpPr/>
          <p:nvPr/>
        </p:nvSpPr>
        <p:spPr>
          <a:xfrm>
            <a:off x="3050043" y="4459259"/>
            <a:ext cx="2914998" cy="1287996"/>
          </a:xfrm>
          <a:custGeom>
            <a:avLst/>
            <a:gdLst>
              <a:gd name="connsiteX0" fmla="*/ 0 w 2914998"/>
              <a:gd name="connsiteY0" fmla="*/ 0 h 1287996"/>
              <a:gd name="connsiteX1" fmla="*/ 2914998 w 2914998"/>
              <a:gd name="connsiteY1" fmla="*/ 0 h 1287996"/>
              <a:gd name="connsiteX2" fmla="*/ 2914998 w 2914998"/>
              <a:gd name="connsiteY2" fmla="*/ 1287996 h 1287996"/>
              <a:gd name="connsiteX3" fmla="*/ 0 w 2914998"/>
              <a:gd name="connsiteY3" fmla="*/ 1287996 h 1287996"/>
              <a:gd name="connsiteX4" fmla="*/ 0 w 2914998"/>
              <a:gd name="connsiteY4" fmla="*/ 0 h 1287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4998" h="1287996">
                <a:moveTo>
                  <a:pt x="0" y="0"/>
                </a:moveTo>
                <a:lnTo>
                  <a:pt x="2914998" y="0"/>
                </a:lnTo>
                <a:lnTo>
                  <a:pt x="2914998" y="1287996"/>
                </a:lnTo>
                <a:lnTo>
                  <a:pt x="0" y="12879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400" b="1" kern="1200"/>
              <a:t>Research</a:t>
            </a:r>
            <a:r>
              <a:rPr lang="en-US" sz="1400" kern="1200"/>
              <a:t> – Expert interviews, workshops, conferences</a:t>
            </a:r>
          </a:p>
        </p:txBody>
      </p:sp>
      <p:sp>
        <p:nvSpPr>
          <p:cNvPr id="23" name="Freeform: Shape 22">
            <a:extLst>
              <a:ext uri="{FF2B5EF4-FFF2-40B4-BE49-F238E27FC236}">
                <a16:creationId xmlns:a16="http://schemas.microsoft.com/office/drawing/2014/main" id="{F656F908-9B9A-4D25-876A-F6CDE4CD4595}"/>
              </a:ext>
            </a:extLst>
          </p:cNvPr>
          <p:cNvSpPr/>
          <p:nvPr/>
        </p:nvSpPr>
        <p:spPr>
          <a:xfrm>
            <a:off x="3050042" y="4850856"/>
            <a:ext cx="3045953" cy="452539"/>
          </a:xfrm>
          <a:custGeom>
            <a:avLst/>
            <a:gdLst>
              <a:gd name="connsiteX0" fmla="*/ 0 w 2914998"/>
              <a:gd name="connsiteY0" fmla="*/ 0 h 452539"/>
              <a:gd name="connsiteX1" fmla="*/ 2914998 w 2914998"/>
              <a:gd name="connsiteY1" fmla="*/ 0 h 452539"/>
              <a:gd name="connsiteX2" fmla="*/ 2914998 w 2914998"/>
              <a:gd name="connsiteY2" fmla="*/ 452539 h 452539"/>
              <a:gd name="connsiteX3" fmla="*/ 0 w 2914998"/>
              <a:gd name="connsiteY3" fmla="*/ 452539 h 452539"/>
              <a:gd name="connsiteX4" fmla="*/ 0 w 2914998"/>
              <a:gd name="connsiteY4" fmla="*/ 0 h 45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4998" h="452539">
                <a:moveTo>
                  <a:pt x="0" y="0"/>
                </a:moveTo>
                <a:lnTo>
                  <a:pt x="2914998" y="0"/>
                </a:lnTo>
                <a:lnTo>
                  <a:pt x="2914998" y="452539"/>
                </a:lnTo>
                <a:lnTo>
                  <a:pt x="0" y="4525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600" b="1" kern="1200"/>
              <a:t>Phase 2 </a:t>
            </a:r>
            <a:r>
              <a:rPr lang="en-US" sz="1600" b="1"/>
              <a:t>(Sept 2020 – Aug 2021)</a:t>
            </a:r>
          </a:p>
        </p:txBody>
      </p:sp>
      <p:sp>
        <p:nvSpPr>
          <p:cNvPr id="24" name="Straight Connector 23">
            <a:extLst>
              <a:ext uri="{FF2B5EF4-FFF2-40B4-BE49-F238E27FC236}">
                <a16:creationId xmlns:a16="http://schemas.microsoft.com/office/drawing/2014/main" id="{486F9084-E0C3-45FC-ABDF-C6048C295C42}"/>
              </a:ext>
            </a:extLst>
          </p:cNvPr>
          <p:cNvSpPr/>
          <p:nvPr/>
        </p:nvSpPr>
        <p:spPr>
          <a:xfrm>
            <a:off x="2823773" y="3643246"/>
            <a:ext cx="0" cy="1287996"/>
          </a:xfrm>
          <a:prstGeom prst="line">
            <a:avLst/>
          </a:prstGeom>
          <a:noFill/>
          <a:ln w="12700" cap="flat" cmpd="sng" algn="ctr">
            <a:solidFill>
              <a:schemeClr val="accent4">
                <a:hueOff val="1960178"/>
                <a:satOff val="-8155"/>
                <a:lumOff val="1922"/>
                <a:alphaOff val="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25" name="Oval 24">
            <a:extLst>
              <a:ext uri="{FF2B5EF4-FFF2-40B4-BE49-F238E27FC236}">
                <a16:creationId xmlns:a16="http://schemas.microsoft.com/office/drawing/2014/main" id="{BC712EF4-80D5-44C6-9A22-FB0399EFA8B1}"/>
              </a:ext>
            </a:extLst>
          </p:cNvPr>
          <p:cNvSpPr/>
          <p:nvPr/>
        </p:nvSpPr>
        <p:spPr>
          <a:xfrm>
            <a:off x="2783045" y="3602517"/>
            <a:ext cx="81457" cy="81457"/>
          </a:xfrm>
          <a:prstGeom prst="ellipse">
            <a:avLst/>
          </a:prstGeom>
          <a:solidFill>
            <a:schemeClr val="accent4">
              <a:hueOff val="1960178"/>
              <a:satOff val="-8155"/>
              <a:lumOff val="1922"/>
              <a:alphaOff val="0"/>
            </a:schemeClr>
          </a:solidFill>
          <a:ln w="6350" cap="flat" cmpd="sng" algn="ctr">
            <a:solidFill>
              <a:schemeClr val="lt1">
                <a:hueOff val="0"/>
                <a:satOff val="0"/>
                <a:lumOff val="0"/>
                <a:alphaOff val="0"/>
              </a:scheme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26" name="Teardrop 25">
            <a:extLst>
              <a:ext uri="{FF2B5EF4-FFF2-40B4-BE49-F238E27FC236}">
                <a16:creationId xmlns:a16="http://schemas.microsoft.com/office/drawing/2014/main" id="{D66E4C70-94A0-4B9E-AEE4-89C96B569207}"/>
              </a:ext>
            </a:extLst>
          </p:cNvPr>
          <p:cNvSpPr/>
          <p:nvPr/>
        </p:nvSpPr>
        <p:spPr>
          <a:xfrm rot="8100000">
            <a:off x="4419799" y="1968983"/>
            <a:ext cx="319993" cy="319993"/>
          </a:xfrm>
          <a:prstGeom prst="teardrop">
            <a:avLst>
              <a:gd name="adj" fmla="val 115000"/>
            </a:avLst>
          </a:prstGeom>
        </p:spPr>
        <p:style>
          <a:lnRef idx="2">
            <a:schemeClr val="accent4">
              <a:hueOff val="4900445"/>
              <a:satOff val="-20388"/>
              <a:lumOff val="4804"/>
              <a:alphaOff val="0"/>
            </a:schemeClr>
          </a:lnRef>
          <a:fillRef idx="1">
            <a:schemeClr val="accent4">
              <a:hueOff val="4900445"/>
              <a:satOff val="-20388"/>
              <a:lumOff val="4804"/>
              <a:alphaOff val="0"/>
            </a:schemeClr>
          </a:fillRef>
          <a:effectRef idx="0">
            <a:schemeClr val="accent4">
              <a:hueOff val="4900445"/>
              <a:satOff val="-20388"/>
              <a:lumOff val="4804"/>
              <a:alphaOff val="0"/>
            </a:schemeClr>
          </a:effectRef>
          <a:fontRef idx="minor">
            <a:schemeClr val="lt1"/>
          </a:fontRef>
        </p:style>
      </p:sp>
      <p:sp>
        <p:nvSpPr>
          <p:cNvPr id="27" name="Oval 26">
            <a:extLst>
              <a:ext uri="{FF2B5EF4-FFF2-40B4-BE49-F238E27FC236}">
                <a16:creationId xmlns:a16="http://schemas.microsoft.com/office/drawing/2014/main" id="{5C7C9440-0157-4E9C-8B7D-5A33F2D2EDAD}"/>
              </a:ext>
            </a:extLst>
          </p:cNvPr>
          <p:cNvSpPr/>
          <p:nvPr/>
        </p:nvSpPr>
        <p:spPr>
          <a:xfrm>
            <a:off x="4455348" y="2004532"/>
            <a:ext cx="248896" cy="248896"/>
          </a:xfrm>
          <a:prstGeom prst="ellipse">
            <a:avLst/>
          </a:prstGeom>
          <a:solidFill>
            <a:schemeClr val="lt1">
              <a:alpha val="90000"/>
              <a:hueOff val="0"/>
              <a:satOff val="0"/>
              <a:lumOff val="0"/>
              <a:alphaOff val="0"/>
            </a:scheme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8" name="Freeform: Shape 27">
            <a:extLst>
              <a:ext uri="{FF2B5EF4-FFF2-40B4-BE49-F238E27FC236}">
                <a16:creationId xmlns:a16="http://schemas.microsoft.com/office/drawing/2014/main" id="{270C28AB-EBE1-4080-9FA4-ED88A9831155}"/>
              </a:ext>
            </a:extLst>
          </p:cNvPr>
          <p:cNvSpPr/>
          <p:nvPr/>
        </p:nvSpPr>
        <p:spPr>
          <a:xfrm>
            <a:off x="4806066" y="2355249"/>
            <a:ext cx="2914998" cy="1287996"/>
          </a:xfrm>
          <a:custGeom>
            <a:avLst/>
            <a:gdLst>
              <a:gd name="connsiteX0" fmla="*/ 0 w 2914998"/>
              <a:gd name="connsiteY0" fmla="*/ 0 h 1287996"/>
              <a:gd name="connsiteX1" fmla="*/ 2914998 w 2914998"/>
              <a:gd name="connsiteY1" fmla="*/ 0 h 1287996"/>
              <a:gd name="connsiteX2" fmla="*/ 2914998 w 2914998"/>
              <a:gd name="connsiteY2" fmla="*/ 1287996 h 1287996"/>
              <a:gd name="connsiteX3" fmla="*/ 0 w 2914998"/>
              <a:gd name="connsiteY3" fmla="*/ 1287996 h 1287996"/>
              <a:gd name="connsiteX4" fmla="*/ 0 w 2914998"/>
              <a:gd name="connsiteY4" fmla="*/ 0 h 1287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4998" h="1287996">
                <a:moveTo>
                  <a:pt x="0" y="0"/>
                </a:moveTo>
                <a:lnTo>
                  <a:pt x="2914998" y="0"/>
                </a:lnTo>
                <a:lnTo>
                  <a:pt x="2914998" y="1287996"/>
                </a:lnTo>
                <a:lnTo>
                  <a:pt x="0" y="12879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400" b="1" kern="1200"/>
              <a:t>Development </a:t>
            </a:r>
            <a:r>
              <a:rPr lang="en-US" sz="1400" kern="1200"/>
              <a:t>of a preliminary competency framework</a:t>
            </a:r>
          </a:p>
        </p:txBody>
      </p:sp>
      <p:sp>
        <p:nvSpPr>
          <p:cNvPr id="29" name="Freeform: Shape 28">
            <a:extLst>
              <a:ext uri="{FF2B5EF4-FFF2-40B4-BE49-F238E27FC236}">
                <a16:creationId xmlns:a16="http://schemas.microsoft.com/office/drawing/2014/main" id="{D956DFD6-8FCE-42C1-8D2B-AA5124EC874C}"/>
              </a:ext>
            </a:extLst>
          </p:cNvPr>
          <p:cNvSpPr/>
          <p:nvPr/>
        </p:nvSpPr>
        <p:spPr>
          <a:xfrm>
            <a:off x="4806066" y="1902710"/>
            <a:ext cx="2914998" cy="452539"/>
          </a:xfrm>
          <a:custGeom>
            <a:avLst/>
            <a:gdLst>
              <a:gd name="connsiteX0" fmla="*/ 0 w 2914998"/>
              <a:gd name="connsiteY0" fmla="*/ 0 h 452539"/>
              <a:gd name="connsiteX1" fmla="*/ 2914998 w 2914998"/>
              <a:gd name="connsiteY1" fmla="*/ 0 h 452539"/>
              <a:gd name="connsiteX2" fmla="*/ 2914998 w 2914998"/>
              <a:gd name="connsiteY2" fmla="*/ 452539 h 452539"/>
              <a:gd name="connsiteX3" fmla="*/ 0 w 2914998"/>
              <a:gd name="connsiteY3" fmla="*/ 452539 h 452539"/>
              <a:gd name="connsiteX4" fmla="*/ 0 w 2914998"/>
              <a:gd name="connsiteY4" fmla="*/ 0 h 45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4998" h="452539">
                <a:moveTo>
                  <a:pt x="0" y="0"/>
                </a:moveTo>
                <a:lnTo>
                  <a:pt x="2914998" y="0"/>
                </a:lnTo>
                <a:lnTo>
                  <a:pt x="2914998" y="452539"/>
                </a:lnTo>
                <a:lnTo>
                  <a:pt x="0" y="4525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600" kern="1200"/>
              <a:t>Phase 3 (May – June 2021)</a:t>
            </a:r>
          </a:p>
        </p:txBody>
      </p:sp>
      <p:sp>
        <p:nvSpPr>
          <p:cNvPr id="30" name="Straight Connector 29">
            <a:extLst>
              <a:ext uri="{FF2B5EF4-FFF2-40B4-BE49-F238E27FC236}">
                <a16:creationId xmlns:a16="http://schemas.microsoft.com/office/drawing/2014/main" id="{9F3C5A50-D902-4160-A11A-8289114B8915}"/>
              </a:ext>
            </a:extLst>
          </p:cNvPr>
          <p:cNvSpPr/>
          <p:nvPr/>
        </p:nvSpPr>
        <p:spPr>
          <a:xfrm>
            <a:off x="4579796" y="2355249"/>
            <a:ext cx="0" cy="1287996"/>
          </a:xfrm>
          <a:prstGeom prst="line">
            <a:avLst/>
          </a:prstGeom>
          <a:noFill/>
          <a:ln w="12700" cap="flat" cmpd="sng" algn="ctr">
            <a:solidFill>
              <a:schemeClr val="accent4">
                <a:hueOff val="3920356"/>
                <a:satOff val="-16311"/>
                <a:lumOff val="3843"/>
                <a:alphaOff val="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31" name="Oval 30">
            <a:extLst>
              <a:ext uri="{FF2B5EF4-FFF2-40B4-BE49-F238E27FC236}">
                <a16:creationId xmlns:a16="http://schemas.microsoft.com/office/drawing/2014/main" id="{024DB836-9BCD-4187-B070-348217B833B0}"/>
              </a:ext>
            </a:extLst>
          </p:cNvPr>
          <p:cNvSpPr/>
          <p:nvPr/>
        </p:nvSpPr>
        <p:spPr>
          <a:xfrm>
            <a:off x="4539068" y="3602517"/>
            <a:ext cx="81457" cy="81457"/>
          </a:xfrm>
          <a:prstGeom prst="ellipse">
            <a:avLst/>
          </a:prstGeom>
          <a:solidFill>
            <a:schemeClr val="accent4">
              <a:hueOff val="3920356"/>
              <a:satOff val="-16311"/>
              <a:lumOff val="3843"/>
              <a:alphaOff val="0"/>
            </a:schemeClr>
          </a:solidFill>
          <a:ln w="6350" cap="flat" cmpd="sng" algn="ctr">
            <a:solidFill>
              <a:schemeClr val="lt1">
                <a:hueOff val="0"/>
                <a:satOff val="0"/>
                <a:lumOff val="0"/>
                <a:alphaOff val="0"/>
              </a:scheme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32" name="Teardrop 31">
            <a:extLst>
              <a:ext uri="{FF2B5EF4-FFF2-40B4-BE49-F238E27FC236}">
                <a16:creationId xmlns:a16="http://schemas.microsoft.com/office/drawing/2014/main" id="{F4F2D51A-7547-4412-9EB1-879729A4C211}"/>
              </a:ext>
            </a:extLst>
          </p:cNvPr>
          <p:cNvSpPr/>
          <p:nvPr/>
        </p:nvSpPr>
        <p:spPr>
          <a:xfrm rot="18900000">
            <a:off x="6175823" y="4997514"/>
            <a:ext cx="319993" cy="319993"/>
          </a:xfrm>
          <a:prstGeom prst="teardrop">
            <a:avLst>
              <a:gd name="adj" fmla="val 115000"/>
            </a:avLst>
          </a:prstGeom>
        </p:spPr>
        <p:style>
          <a:lnRef idx="2">
            <a:schemeClr val="accent4">
              <a:hueOff val="7350668"/>
              <a:satOff val="-30583"/>
              <a:lumOff val="7206"/>
              <a:alphaOff val="0"/>
            </a:schemeClr>
          </a:lnRef>
          <a:fillRef idx="1">
            <a:schemeClr val="accent4">
              <a:hueOff val="7350668"/>
              <a:satOff val="-30583"/>
              <a:lumOff val="7206"/>
              <a:alphaOff val="0"/>
            </a:schemeClr>
          </a:fillRef>
          <a:effectRef idx="0">
            <a:schemeClr val="accent4">
              <a:hueOff val="7350668"/>
              <a:satOff val="-30583"/>
              <a:lumOff val="7206"/>
              <a:alphaOff val="0"/>
            </a:schemeClr>
          </a:effectRef>
          <a:fontRef idx="minor">
            <a:schemeClr val="lt1"/>
          </a:fontRef>
        </p:style>
      </p:sp>
      <p:sp>
        <p:nvSpPr>
          <p:cNvPr id="33" name="Oval 32">
            <a:extLst>
              <a:ext uri="{FF2B5EF4-FFF2-40B4-BE49-F238E27FC236}">
                <a16:creationId xmlns:a16="http://schemas.microsoft.com/office/drawing/2014/main" id="{1AB883E2-B443-403F-A76D-9E8D18F39543}"/>
              </a:ext>
            </a:extLst>
          </p:cNvPr>
          <p:cNvSpPr/>
          <p:nvPr/>
        </p:nvSpPr>
        <p:spPr>
          <a:xfrm>
            <a:off x="6211371" y="5033063"/>
            <a:ext cx="248896" cy="248896"/>
          </a:xfrm>
          <a:prstGeom prst="ellipse">
            <a:avLst/>
          </a:prstGeom>
          <a:solidFill>
            <a:schemeClr val="lt1">
              <a:alpha val="90000"/>
              <a:hueOff val="0"/>
              <a:satOff val="0"/>
              <a:lumOff val="0"/>
              <a:alphaOff val="0"/>
            </a:scheme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4" name="Freeform: Shape 33">
            <a:extLst>
              <a:ext uri="{FF2B5EF4-FFF2-40B4-BE49-F238E27FC236}">
                <a16:creationId xmlns:a16="http://schemas.microsoft.com/office/drawing/2014/main" id="{F1F6AF5B-9FF9-4020-96DA-0E8549A5E13A}"/>
              </a:ext>
            </a:extLst>
          </p:cNvPr>
          <p:cNvSpPr/>
          <p:nvPr/>
        </p:nvSpPr>
        <p:spPr>
          <a:xfrm>
            <a:off x="6552413" y="4577807"/>
            <a:ext cx="2903751" cy="1169448"/>
          </a:xfrm>
          <a:custGeom>
            <a:avLst/>
            <a:gdLst>
              <a:gd name="connsiteX0" fmla="*/ 0 w 2903751"/>
              <a:gd name="connsiteY0" fmla="*/ 0 h 1169448"/>
              <a:gd name="connsiteX1" fmla="*/ 2903751 w 2903751"/>
              <a:gd name="connsiteY1" fmla="*/ 0 h 1169448"/>
              <a:gd name="connsiteX2" fmla="*/ 2903751 w 2903751"/>
              <a:gd name="connsiteY2" fmla="*/ 1169448 h 1169448"/>
              <a:gd name="connsiteX3" fmla="*/ 0 w 2903751"/>
              <a:gd name="connsiteY3" fmla="*/ 1169448 h 1169448"/>
              <a:gd name="connsiteX4" fmla="*/ 0 w 2903751"/>
              <a:gd name="connsiteY4" fmla="*/ 0 h 1169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751" h="1169448">
                <a:moveTo>
                  <a:pt x="0" y="0"/>
                </a:moveTo>
                <a:lnTo>
                  <a:pt x="2903751" y="0"/>
                </a:lnTo>
                <a:lnTo>
                  <a:pt x="2903751" y="1169448"/>
                </a:lnTo>
                <a:lnTo>
                  <a:pt x="0" y="11694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400" b="1" kern="1200"/>
              <a:t>Validation</a:t>
            </a:r>
            <a:r>
              <a:rPr lang="en-US" sz="1400" kern="1200"/>
              <a:t> of the competency framework (end of project as per PIA)</a:t>
            </a:r>
          </a:p>
        </p:txBody>
      </p:sp>
      <p:sp>
        <p:nvSpPr>
          <p:cNvPr id="35" name="Freeform: Shape 34">
            <a:extLst>
              <a:ext uri="{FF2B5EF4-FFF2-40B4-BE49-F238E27FC236}">
                <a16:creationId xmlns:a16="http://schemas.microsoft.com/office/drawing/2014/main" id="{15E9D1FE-2BAC-4C1E-AB3D-FF6082389F3B}"/>
              </a:ext>
            </a:extLst>
          </p:cNvPr>
          <p:cNvSpPr/>
          <p:nvPr/>
        </p:nvSpPr>
        <p:spPr>
          <a:xfrm>
            <a:off x="6552413" y="4871682"/>
            <a:ext cx="2903751" cy="410887"/>
          </a:xfrm>
          <a:custGeom>
            <a:avLst/>
            <a:gdLst>
              <a:gd name="connsiteX0" fmla="*/ 0 w 2903751"/>
              <a:gd name="connsiteY0" fmla="*/ 0 h 410887"/>
              <a:gd name="connsiteX1" fmla="*/ 2903751 w 2903751"/>
              <a:gd name="connsiteY1" fmla="*/ 0 h 410887"/>
              <a:gd name="connsiteX2" fmla="*/ 2903751 w 2903751"/>
              <a:gd name="connsiteY2" fmla="*/ 410887 h 410887"/>
              <a:gd name="connsiteX3" fmla="*/ 0 w 2903751"/>
              <a:gd name="connsiteY3" fmla="*/ 410887 h 410887"/>
              <a:gd name="connsiteX4" fmla="*/ 0 w 2903751"/>
              <a:gd name="connsiteY4" fmla="*/ 0 h 410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751" h="410887">
                <a:moveTo>
                  <a:pt x="0" y="0"/>
                </a:moveTo>
                <a:lnTo>
                  <a:pt x="2903751" y="0"/>
                </a:lnTo>
                <a:lnTo>
                  <a:pt x="2903751" y="410887"/>
                </a:lnTo>
                <a:lnTo>
                  <a:pt x="0" y="41088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600" kern="1200"/>
              <a:t>Phase 4 </a:t>
            </a:r>
            <a:r>
              <a:rPr lang="en-US" sz="1600" b="1"/>
              <a:t>(June 2021 – Ongoing)</a:t>
            </a:r>
          </a:p>
        </p:txBody>
      </p:sp>
      <p:sp>
        <p:nvSpPr>
          <p:cNvPr id="36" name="Straight Connector 35">
            <a:extLst>
              <a:ext uri="{FF2B5EF4-FFF2-40B4-BE49-F238E27FC236}">
                <a16:creationId xmlns:a16="http://schemas.microsoft.com/office/drawing/2014/main" id="{3F4233F2-454A-4C48-82D5-8BC10D375984}"/>
              </a:ext>
            </a:extLst>
          </p:cNvPr>
          <p:cNvSpPr/>
          <p:nvPr/>
        </p:nvSpPr>
        <p:spPr>
          <a:xfrm>
            <a:off x="6335819" y="3643246"/>
            <a:ext cx="0" cy="1287996"/>
          </a:xfrm>
          <a:prstGeom prst="line">
            <a:avLst/>
          </a:prstGeom>
          <a:noFill/>
          <a:ln w="12700" cap="flat" cmpd="sng" algn="ctr">
            <a:solidFill>
              <a:schemeClr val="accent4">
                <a:hueOff val="5880535"/>
                <a:satOff val="-24466"/>
                <a:lumOff val="5765"/>
                <a:alphaOff val="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37" name="Oval 36">
            <a:extLst>
              <a:ext uri="{FF2B5EF4-FFF2-40B4-BE49-F238E27FC236}">
                <a16:creationId xmlns:a16="http://schemas.microsoft.com/office/drawing/2014/main" id="{F3360CCD-3C29-45D3-B7AF-46101E4796BC}"/>
              </a:ext>
            </a:extLst>
          </p:cNvPr>
          <p:cNvSpPr/>
          <p:nvPr/>
        </p:nvSpPr>
        <p:spPr>
          <a:xfrm>
            <a:off x="6294218" y="3602517"/>
            <a:ext cx="81457" cy="81457"/>
          </a:xfrm>
          <a:prstGeom prst="ellipse">
            <a:avLst/>
          </a:prstGeom>
          <a:solidFill>
            <a:schemeClr val="accent4">
              <a:hueOff val="5880535"/>
              <a:satOff val="-24466"/>
              <a:lumOff val="5765"/>
              <a:alphaOff val="0"/>
            </a:schemeClr>
          </a:solidFill>
          <a:ln w="6350" cap="flat" cmpd="sng" algn="ctr">
            <a:solidFill>
              <a:schemeClr val="lt1">
                <a:hueOff val="0"/>
                <a:satOff val="0"/>
                <a:lumOff val="0"/>
                <a:alphaOff val="0"/>
              </a:scheme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38" name="Teardrop 37">
            <a:extLst>
              <a:ext uri="{FF2B5EF4-FFF2-40B4-BE49-F238E27FC236}">
                <a16:creationId xmlns:a16="http://schemas.microsoft.com/office/drawing/2014/main" id="{E0ED2D9A-730F-46EE-A1D2-2D9F08F0C220}"/>
              </a:ext>
            </a:extLst>
          </p:cNvPr>
          <p:cNvSpPr/>
          <p:nvPr/>
        </p:nvSpPr>
        <p:spPr>
          <a:xfrm rot="8100000">
            <a:off x="7918295" y="1968983"/>
            <a:ext cx="319993" cy="319993"/>
          </a:xfrm>
          <a:prstGeom prst="teardrop">
            <a:avLst>
              <a:gd name="adj" fmla="val 115000"/>
            </a:avLst>
          </a:prstGeom>
        </p:spPr>
        <p:style>
          <a:lnRef idx="2">
            <a:schemeClr val="accent4">
              <a:hueOff val="9800891"/>
              <a:satOff val="-40777"/>
              <a:lumOff val="9608"/>
              <a:alphaOff val="0"/>
            </a:schemeClr>
          </a:lnRef>
          <a:fillRef idx="1">
            <a:schemeClr val="accent4">
              <a:hueOff val="9800891"/>
              <a:satOff val="-40777"/>
              <a:lumOff val="9608"/>
              <a:alphaOff val="0"/>
            </a:schemeClr>
          </a:fillRef>
          <a:effectRef idx="0">
            <a:schemeClr val="accent4">
              <a:hueOff val="9800891"/>
              <a:satOff val="-40777"/>
              <a:lumOff val="9608"/>
              <a:alphaOff val="0"/>
            </a:schemeClr>
          </a:effectRef>
          <a:fontRef idx="minor">
            <a:schemeClr val="lt1"/>
          </a:fontRef>
        </p:style>
      </p:sp>
      <p:sp>
        <p:nvSpPr>
          <p:cNvPr id="39" name="Oval 38">
            <a:extLst>
              <a:ext uri="{FF2B5EF4-FFF2-40B4-BE49-F238E27FC236}">
                <a16:creationId xmlns:a16="http://schemas.microsoft.com/office/drawing/2014/main" id="{AC9F52C3-645B-489C-9BFF-F9C0AB79EC40}"/>
              </a:ext>
            </a:extLst>
          </p:cNvPr>
          <p:cNvSpPr/>
          <p:nvPr/>
        </p:nvSpPr>
        <p:spPr>
          <a:xfrm>
            <a:off x="7953844" y="2004532"/>
            <a:ext cx="248896" cy="248896"/>
          </a:xfrm>
          <a:prstGeom prst="ellipse">
            <a:avLst/>
          </a:prstGeom>
          <a:solidFill>
            <a:schemeClr val="lt1">
              <a:alpha val="90000"/>
              <a:hueOff val="0"/>
              <a:satOff val="0"/>
              <a:lumOff val="0"/>
              <a:alphaOff val="0"/>
            </a:scheme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0" name="Freeform: Shape 39">
            <a:extLst>
              <a:ext uri="{FF2B5EF4-FFF2-40B4-BE49-F238E27FC236}">
                <a16:creationId xmlns:a16="http://schemas.microsoft.com/office/drawing/2014/main" id="{9F1E90F2-2AD1-4CA9-A021-7BAFE5AE38BC}"/>
              </a:ext>
            </a:extLst>
          </p:cNvPr>
          <p:cNvSpPr/>
          <p:nvPr/>
        </p:nvSpPr>
        <p:spPr>
          <a:xfrm>
            <a:off x="8304562" y="2355249"/>
            <a:ext cx="2903751" cy="1287996"/>
          </a:xfrm>
          <a:custGeom>
            <a:avLst/>
            <a:gdLst>
              <a:gd name="connsiteX0" fmla="*/ 0 w 2903751"/>
              <a:gd name="connsiteY0" fmla="*/ 0 h 1287996"/>
              <a:gd name="connsiteX1" fmla="*/ 2903751 w 2903751"/>
              <a:gd name="connsiteY1" fmla="*/ 0 h 1287996"/>
              <a:gd name="connsiteX2" fmla="*/ 2903751 w 2903751"/>
              <a:gd name="connsiteY2" fmla="*/ 1287996 h 1287996"/>
              <a:gd name="connsiteX3" fmla="*/ 0 w 2903751"/>
              <a:gd name="connsiteY3" fmla="*/ 1287996 h 1287996"/>
              <a:gd name="connsiteX4" fmla="*/ 0 w 2903751"/>
              <a:gd name="connsiteY4" fmla="*/ 0 h 1287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751" h="1287996">
                <a:moveTo>
                  <a:pt x="0" y="0"/>
                </a:moveTo>
                <a:lnTo>
                  <a:pt x="2903751" y="0"/>
                </a:lnTo>
                <a:lnTo>
                  <a:pt x="2903751" y="1287996"/>
                </a:lnTo>
                <a:lnTo>
                  <a:pt x="0" y="12879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69850" rIns="69850" bIns="104775" numCol="1" spcCol="1270" anchor="t" anchorCtr="0">
            <a:noAutofit/>
          </a:bodyPr>
          <a:lstStyle/>
          <a:p>
            <a:pPr marL="0" lvl="0" indent="0" algn="l" defTabSz="488950" rtl="0">
              <a:lnSpc>
                <a:spcPct val="90000"/>
              </a:lnSpc>
              <a:spcBef>
                <a:spcPct val="0"/>
              </a:spcBef>
              <a:spcAft>
                <a:spcPct val="35000"/>
              </a:spcAft>
              <a:buNone/>
            </a:pPr>
            <a:r>
              <a:rPr lang="en-US" sz="1400" b="1" kern="1200"/>
              <a:t>Dissemination – </a:t>
            </a:r>
            <a:r>
              <a:rPr lang="en-US" sz="1400" b="0" kern="1200"/>
              <a:t>MACC, CASN, Publication</a:t>
            </a:r>
          </a:p>
        </p:txBody>
      </p:sp>
      <p:sp>
        <p:nvSpPr>
          <p:cNvPr id="41" name="Freeform: Shape 40">
            <a:extLst>
              <a:ext uri="{FF2B5EF4-FFF2-40B4-BE49-F238E27FC236}">
                <a16:creationId xmlns:a16="http://schemas.microsoft.com/office/drawing/2014/main" id="{EC5EF33B-413E-458C-B1FE-A168DDCF9975}"/>
              </a:ext>
            </a:extLst>
          </p:cNvPr>
          <p:cNvSpPr/>
          <p:nvPr/>
        </p:nvSpPr>
        <p:spPr>
          <a:xfrm>
            <a:off x="8304562" y="1902710"/>
            <a:ext cx="3045958" cy="452539"/>
          </a:xfrm>
          <a:custGeom>
            <a:avLst/>
            <a:gdLst>
              <a:gd name="connsiteX0" fmla="*/ 0 w 2903751"/>
              <a:gd name="connsiteY0" fmla="*/ 0 h 452539"/>
              <a:gd name="connsiteX1" fmla="*/ 2903751 w 2903751"/>
              <a:gd name="connsiteY1" fmla="*/ 0 h 452539"/>
              <a:gd name="connsiteX2" fmla="*/ 2903751 w 2903751"/>
              <a:gd name="connsiteY2" fmla="*/ 452539 h 452539"/>
              <a:gd name="connsiteX3" fmla="*/ 0 w 2903751"/>
              <a:gd name="connsiteY3" fmla="*/ 452539 h 452539"/>
              <a:gd name="connsiteX4" fmla="*/ 0 w 2903751"/>
              <a:gd name="connsiteY4" fmla="*/ 0 h 45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751" h="452539">
                <a:moveTo>
                  <a:pt x="0" y="0"/>
                </a:moveTo>
                <a:lnTo>
                  <a:pt x="2903751" y="0"/>
                </a:lnTo>
                <a:lnTo>
                  <a:pt x="2903751" y="452539"/>
                </a:lnTo>
                <a:lnTo>
                  <a:pt x="0" y="4525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600" kern="1200"/>
              <a:t>Phase 5 (Jan 2022 – Ongoing)</a:t>
            </a:r>
          </a:p>
        </p:txBody>
      </p:sp>
      <p:sp>
        <p:nvSpPr>
          <p:cNvPr id="42" name="Straight Connector 41">
            <a:extLst>
              <a:ext uri="{FF2B5EF4-FFF2-40B4-BE49-F238E27FC236}">
                <a16:creationId xmlns:a16="http://schemas.microsoft.com/office/drawing/2014/main" id="{41F4F814-F64A-4FBF-AE47-6A7006195750}"/>
              </a:ext>
            </a:extLst>
          </p:cNvPr>
          <p:cNvSpPr/>
          <p:nvPr/>
        </p:nvSpPr>
        <p:spPr>
          <a:xfrm>
            <a:off x="8078292" y="2355249"/>
            <a:ext cx="0" cy="1287996"/>
          </a:xfrm>
          <a:prstGeom prst="line">
            <a:avLst/>
          </a:prstGeom>
          <a:noFill/>
          <a:ln w="12700" cap="flat" cmpd="sng" algn="ctr">
            <a:solidFill>
              <a:schemeClr val="accent4">
                <a:hueOff val="7840713"/>
                <a:satOff val="-32622"/>
                <a:lumOff val="7686"/>
                <a:alphaOff val="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43" name="Oval 42">
            <a:extLst>
              <a:ext uri="{FF2B5EF4-FFF2-40B4-BE49-F238E27FC236}">
                <a16:creationId xmlns:a16="http://schemas.microsoft.com/office/drawing/2014/main" id="{DB112AF4-B8D2-45D3-B42E-F128C5BCE9A2}"/>
              </a:ext>
            </a:extLst>
          </p:cNvPr>
          <p:cNvSpPr/>
          <p:nvPr/>
        </p:nvSpPr>
        <p:spPr>
          <a:xfrm>
            <a:off x="8036691" y="3602517"/>
            <a:ext cx="81457" cy="81457"/>
          </a:xfrm>
          <a:prstGeom prst="ellipse">
            <a:avLst/>
          </a:prstGeom>
          <a:solidFill>
            <a:schemeClr val="accent4">
              <a:hueOff val="7840713"/>
              <a:satOff val="-32622"/>
              <a:lumOff val="7686"/>
              <a:alphaOff val="0"/>
            </a:schemeClr>
          </a:solidFill>
          <a:ln w="6350" cap="flat" cmpd="sng" algn="ctr">
            <a:solidFill>
              <a:schemeClr val="lt1">
                <a:hueOff val="0"/>
                <a:satOff val="0"/>
                <a:lumOff val="0"/>
                <a:alphaOff val="0"/>
              </a:scheme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4" name="Date Placeholder 3">
            <a:extLst>
              <a:ext uri="{FF2B5EF4-FFF2-40B4-BE49-F238E27FC236}">
                <a16:creationId xmlns:a16="http://schemas.microsoft.com/office/drawing/2014/main" id="{02CAA205-A9C4-9A4D-AF36-F4FC9AAA6D26}"/>
              </a:ext>
            </a:extLst>
          </p:cNvPr>
          <p:cNvSpPr>
            <a:spLocks noGrp="1"/>
          </p:cNvSpPr>
          <p:nvPr>
            <p:ph type="dt" sz="half" idx="10"/>
          </p:nvPr>
        </p:nvSpPr>
        <p:spPr>
          <a:xfrm>
            <a:off x="838200" y="6356350"/>
            <a:ext cx="2743200" cy="365125"/>
          </a:xfrm>
        </p:spPr>
        <p:txBody>
          <a:bodyPr/>
          <a:lstStyle/>
          <a:p>
            <a:r>
              <a:rPr lang="en-CA" sz="1000"/>
              <a:t>January 2022</a:t>
            </a:r>
            <a:endParaRPr lang="en-US" sz="1000"/>
          </a:p>
        </p:txBody>
      </p:sp>
      <p:sp>
        <p:nvSpPr>
          <p:cNvPr id="5" name="Footer Placeholder 4">
            <a:extLst>
              <a:ext uri="{FF2B5EF4-FFF2-40B4-BE49-F238E27FC236}">
                <a16:creationId xmlns:a16="http://schemas.microsoft.com/office/drawing/2014/main" id="{C077346B-F972-684E-9DB5-6C665CAAC3B5}"/>
              </a:ext>
            </a:extLst>
          </p:cNvPr>
          <p:cNvSpPr>
            <a:spLocks noGrp="1"/>
          </p:cNvSpPr>
          <p:nvPr>
            <p:ph type="ftr" sz="quarter" idx="11"/>
          </p:nvPr>
        </p:nvSpPr>
        <p:spPr>
          <a:xfrm>
            <a:off x="4038600" y="6356350"/>
            <a:ext cx="4114800" cy="365125"/>
          </a:xfrm>
        </p:spPr>
        <p:txBody>
          <a:bodyPr/>
          <a:lstStyle/>
          <a:p>
            <a:r>
              <a:rPr lang="en-US" sz="1000"/>
              <a:t>Healthcare AI: A Quebec Framework for Nursing Education </a:t>
            </a:r>
            <a:br>
              <a:rPr lang="en-US" sz="1000"/>
            </a:br>
            <a:r>
              <a:rPr lang="en-US" sz="1000"/>
              <a:t>McGill University (TLS &amp; ISoN) and John Abbott College (Nursing)</a:t>
            </a:r>
          </a:p>
        </p:txBody>
      </p:sp>
      <p:sp>
        <p:nvSpPr>
          <p:cNvPr id="6" name="Slide Number Placeholder 5">
            <a:extLst>
              <a:ext uri="{FF2B5EF4-FFF2-40B4-BE49-F238E27FC236}">
                <a16:creationId xmlns:a16="http://schemas.microsoft.com/office/drawing/2014/main" id="{A93F9761-E016-F14C-B9E3-E87AC06B2E94}"/>
              </a:ext>
            </a:extLst>
          </p:cNvPr>
          <p:cNvSpPr>
            <a:spLocks noGrp="1"/>
          </p:cNvSpPr>
          <p:nvPr>
            <p:ph type="sldNum" sz="quarter" idx="12"/>
          </p:nvPr>
        </p:nvSpPr>
        <p:spPr>
          <a:xfrm>
            <a:off x="8610600" y="6356350"/>
            <a:ext cx="2743200" cy="365125"/>
          </a:xfrm>
        </p:spPr>
        <p:txBody>
          <a:bodyPr/>
          <a:lstStyle/>
          <a:p>
            <a:fld id="{4623479E-BB8B-3C44-8C2D-9ED92085C3DE}" type="slidenum">
              <a:rPr lang="en-US" sz="1000" smtClean="0"/>
              <a:t>5</a:t>
            </a:fld>
            <a:endParaRPr lang="en-US" sz="1000"/>
          </a:p>
        </p:txBody>
      </p:sp>
    </p:spTree>
    <p:custDataLst>
      <p:tags r:id="rId1"/>
    </p:custDataLst>
    <p:extLst>
      <p:ext uri="{BB962C8B-B14F-4D97-AF65-F5344CB8AC3E}">
        <p14:creationId xmlns:p14="http://schemas.microsoft.com/office/powerpoint/2010/main" val="2451697204"/>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4249E-946A-43A9-9361-22D12DD0D0D2}"/>
              </a:ext>
            </a:extLst>
          </p:cNvPr>
          <p:cNvSpPr>
            <a:spLocks noGrp="1"/>
          </p:cNvSpPr>
          <p:nvPr>
            <p:ph type="title"/>
          </p:nvPr>
        </p:nvSpPr>
        <p:spPr/>
        <p:txBody>
          <a:bodyPr/>
          <a:lstStyle/>
          <a:p>
            <a:r>
              <a:rPr lang="en-US">
                <a:ea typeface="+mn-lt"/>
                <a:cs typeface="+mn-lt"/>
              </a:rPr>
              <a:t>Research </a:t>
            </a:r>
            <a:r>
              <a:rPr lang="en-US" b="0">
                <a:ea typeface="+mn-lt"/>
                <a:cs typeface="+mn-lt"/>
              </a:rPr>
              <a:t>– Associations </a:t>
            </a:r>
            <a:endParaRPr lang="en-US" b="0"/>
          </a:p>
        </p:txBody>
      </p:sp>
      <p:sp>
        <p:nvSpPr>
          <p:cNvPr id="3" name="Content Placeholder 2">
            <a:extLst>
              <a:ext uri="{FF2B5EF4-FFF2-40B4-BE49-F238E27FC236}">
                <a16:creationId xmlns:a16="http://schemas.microsoft.com/office/drawing/2014/main" id="{1CE038FC-2FD1-4377-BA83-4C5CDAE62BFE}"/>
              </a:ext>
            </a:extLst>
          </p:cNvPr>
          <p:cNvSpPr>
            <a:spLocks noGrp="1"/>
          </p:cNvSpPr>
          <p:nvPr>
            <p:ph idx="1"/>
          </p:nvPr>
        </p:nvSpPr>
        <p:spPr/>
        <p:txBody>
          <a:bodyPr vert="horz" lIns="91440" tIns="45720" rIns="91440" bIns="45720" rtlCol="0" anchor="t">
            <a:normAutofit fontScale="70000" lnSpcReduction="20000"/>
          </a:bodyPr>
          <a:lstStyle/>
          <a:p>
            <a:pPr marL="0" indent="0">
              <a:lnSpc>
                <a:spcPct val="120000"/>
              </a:lnSpc>
              <a:spcBef>
                <a:spcPts val="600"/>
              </a:spcBef>
              <a:spcAft>
                <a:spcPts val="600"/>
              </a:spcAft>
              <a:buNone/>
            </a:pPr>
            <a:r>
              <a:rPr lang="en-US" sz="2900">
                <a:cs typeface="Calibri"/>
              </a:rPr>
              <a:t>The following associations have influenced and guided our research:</a:t>
            </a:r>
            <a:endParaRPr lang="en-US" sz="2900"/>
          </a:p>
          <a:p>
            <a:pPr marL="0" indent="0">
              <a:lnSpc>
                <a:spcPct val="120000"/>
              </a:lnSpc>
              <a:spcBef>
                <a:spcPts val="600"/>
              </a:spcBef>
              <a:spcAft>
                <a:spcPts val="600"/>
              </a:spcAft>
              <a:buNone/>
            </a:pPr>
            <a:br>
              <a:rPr lang="en-US" sz="2000">
                <a:cs typeface="Calibri"/>
              </a:rPr>
            </a:br>
            <a:r>
              <a:rPr lang="en-US" sz="2400" b="1">
                <a:latin typeface="+mj-lt"/>
                <a:ea typeface="+mn-lt"/>
                <a:cs typeface="+mn-lt"/>
              </a:rPr>
              <a:t>AEESICQ</a:t>
            </a:r>
            <a:r>
              <a:rPr lang="en-US" sz="2400" i="1">
                <a:latin typeface="+mj-lt"/>
                <a:ea typeface="+mn-lt"/>
                <a:cs typeface="+mn-lt"/>
              </a:rPr>
              <a:t> (Association des </a:t>
            </a:r>
            <a:r>
              <a:rPr lang="en-US" sz="2400" i="1" err="1">
                <a:latin typeface="+mj-lt"/>
                <a:ea typeface="+mn-lt"/>
                <a:cs typeface="+mn-lt"/>
              </a:rPr>
              <a:t>enseignantes</a:t>
            </a:r>
            <a:r>
              <a:rPr lang="en-US" sz="2400" i="1">
                <a:latin typeface="+mj-lt"/>
                <a:ea typeface="+mn-lt"/>
                <a:cs typeface="+mn-lt"/>
              </a:rPr>
              <a:t> et </a:t>
            </a:r>
            <a:r>
              <a:rPr lang="en-US" sz="2400" i="1" err="1">
                <a:latin typeface="+mj-lt"/>
                <a:ea typeface="+mn-lt"/>
                <a:cs typeface="+mn-lt"/>
              </a:rPr>
              <a:t>enseignants</a:t>
            </a:r>
            <a:r>
              <a:rPr lang="en-US" sz="2400" i="1">
                <a:latin typeface="+mj-lt"/>
                <a:ea typeface="+mn-lt"/>
                <a:cs typeface="+mn-lt"/>
              </a:rPr>
              <a:t> </a:t>
            </a:r>
            <a:r>
              <a:rPr lang="en-US" sz="2400" i="1" err="1">
                <a:latin typeface="+mj-lt"/>
                <a:ea typeface="+mn-lt"/>
                <a:cs typeface="+mn-lt"/>
              </a:rPr>
              <a:t>en</a:t>
            </a:r>
            <a:r>
              <a:rPr lang="en-US" sz="2400" i="1">
                <a:latin typeface="+mj-lt"/>
                <a:ea typeface="+mn-lt"/>
                <a:cs typeface="+mn-lt"/>
              </a:rPr>
              <a:t> </a:t>
            </a:r>
            <a:r>
              <a:rPr lang="en-US" sz="2400" i="1" err="1">
                <a:latin typeface="+mj-lt"/>
                <a:ea typeface="+mn-lt"/>
                <a:cs typeface="+mn-lt"/>
              </a:rPr>
              <a:t>soins</a:t>
            </a:r>
            <a:r>
              <a:rPr lang="en-US" sz="2400" i="1">
                <a:latin typeface="+mj-lt"/>
                <a:ea typeface="+mn-lt"/>
                <a:cs typeface="+mn-lt"/>
              </a:rPr>
              <a:t> </a:t>
            </a:r>
            <a:r>
              <a:rPr lang="en-US" sz="2400" i="1" err="1">
                <a:latin typeface="+mj-lt"/>
                <a:ea typeface="+mn-lt"/>
                <a:cs typeface="+mn-lt"/>
              </a:rPr>
              <a:t>infirmiers</a:t>
            </a:r>
            <a:r>
              <a:rPr lang="en-US" sz="2400" i="1">
                <a:latin typeface="+mj-lt"/>
                <a:ea typeface="+mn-lt"/>
                <a:cs typeface="+mn-lt"/>
              </a:rPr>
              <a:t> des </a:t>
            </a:r>
            <a:r>
              <a:rPr lang="en-US" sz="2400" i="1" err="1">
                <a:latin typeface="+mj-lt"/>
                <a:ea typeface="+mn-lt"/>
                <a:cs typeface="+mn-lt"/>
              </a:rPr>
              <a:t>collèges</a:t>
            </a:r>
            <a:r>
              <a:rPr lang="en-US" sz="2400" i="1">
                <a:latin typeface="+mj-lt"/>
                <a:ea typeface="+mn-lt"/>
                <a:cs typeface="+mn-lt"/>
              </a:rPr>
              <a:t> du Québec)</a:t>
            </a:r>
            <a:br>
              <a:rPr lang="en-US" sz="2400" i="1">
                <a:latin typeface="+mj-lt"/>
                <a:ea typeface="+mn-lt"/>
                <a:cs typeface="+mn-lt"/>
              </a:rPr>
            </a:br>
            <a:br>
              <a:rPr lang="en-US" sz="2400" i="1">
                <a:latin typeface="+mj-lt"/>
                <a:ea typeface="+mn-lt"/>
                <a:cs typeface="+mn-lt"/>
              </a:rPr>
            </a:br>
            <a:r>
              <a:rPr lang="en-US" sz="2400" b="1">
                <a:latin typeface="+mj-lt"/>
                <a:ea typeface="+mn-lt"/>
                <a:cs typeface="+mn-lt"/>
              </a:rPr>
              <a:t>AQIISTI </a:t>
            </a:r>
            <a:r>
              <a:rPr lang="en-US" sz="2400">
                <a:latin typeface="+mj-lt"/>
                <a:ea typeface="+mn-lt"/>
                <a:cs typeface="+mn-lt"/>
              </a:rPr>
              <a:t>(</a:t>
            </a:r>
            <a:r>
              <a:rPr lang="en-US" sz="2400" i="1">
                <a:latin typeface="+mj-lt"/>
                <a:ea typeface="+mn-lt"/>
                <a:cs typeface="+mn-lt"/>
              </a:rPr>
              <a:t>Association </a:t>
            </a:r>
            <a:r>
              <a:rPr lang="en-US" sz="2400" i="1" err="1">
                <a:latin typeface="+mj-lt"/>
                <a:ea typeface="+mn-lt"/>
                <a:cs typeface="+mn-lt"/>
              </a:rPr>
              <a:t>québécoise</a:t>
            </a:r>
            <a:r>
              <a:rPr lang="en-US" sz="2400" i="1">
                <a:latin typeface="+mj-lt"/>
                <a:ea typeface="+mn-lt"/>
                <a:cs typeface="+mn-lt"/>
              </a:rPr>
              <a:t> des </a:t>
            </a:r>
            <a:r>
              <a:rPr lang="en-US" sz="2400" i="1" err="1">
                <a:latin typeface="+mj-lt"/>
                <a:ea typeface="+mn-lt"/>
                <a:cs typeface="+mn-lt"/>
              </a:rPr>
              <a:t>infirmières</a:t>
            </a:r>
            <a:r>
              <a:rPr lang="en-US" sz="2400" i="1">
                <a:latin typeface="+mj-lt"/>
                <a:ea typeface="+mn-lt"/>
                <a:cs typeface="+mn-lt"/>
              </a:rPr>
              <a:t> et </a:t>
            </a:r>
            <a:r>
              <a:rPr lang="en-US" sz="2400" i="1" err="1">
                <a:latin typeface="+mj-lt"/>
                <a:ea typeface="+mn-lt"/>
                <a:cs typeface="+mn-lt"/>
              </a:rPr>
              <a:t>infirmiers</a:t>
            </a:r>
            <a:r>
              <a:rPr lang="en-US" sz="2400" i="1">
                <a:latin typeface="+mj-lt"/>
                <a:ea typeface="+mn-lt"/>
                <a:cs typeface="+mn-lt"/>
              </a:rPr>
              <a:t> </a:t>
            </a:r>
            <a:r>
              <a:rPr lang="en-US" sz="2400" i="1" err="1">
                <a:latin typeface="+mj-lt"/>
                <a:ea typeface="+mn-lt"/>
                <a:cs typeface="+mn-lt"/>
              </a:rPr>
              <a:t>en</a:t>
            </a:r>
            <a:r>
              <a:rPr lang="en-US" sz="2400" i="1">
                <a:latin typeface="+mj-lt"/>
                <a:ea typeface="+mn-lt"/>
                <a:cs typeface="+mn-lt"/>
              </a:rPr>
              <a:t> </a:t>
            </a:r>
            <a:r>
              <a:rPr lang="en-US" sz="2400" i="1" err="1">
                <a:latin typeface="+mj-lt"/>
                <a:ea typeface="+mn-lt"/>
                <a:cs typeface="+mn-lt"/>
              </a:rPr>
              <a:t>systèmes</a:t>
            </a:r>
            <a:r>
              <a:rPr lang="en-US" sz="2400" i="1">
                <a:latin typeface="+mj-lt"/>
                <a:ea typeface="+mn-lt"/>
                <a:cs typeface="+mn-lt"/>
              </a:rPr>
              <a:t> et technologies de </a:t>
            </a:r>
            <a:r>
              <a:rPr lang="en-US" sz="2400" i="1" err="1">
                <a:latin typeface="+mj-lt"/>
                <a:ea typeface="+mn-lt"/>
                <a:cs typeface="+mn-lt"/>
              </a:rPr>
              <a:t>l’information</a:t>
            </a:r>
            <a:r>
              <a:rPr lang="en-US" sz="2400" i="1">
                <a:latin typeface="+mj-lt"/>
                <a:ea typeface="+mn-lt"/>
                <a:cs typeface="+mn-lt"/>
              </a:rPr>
              <a:t>)</a:t>
            </a:r>
            <a:br>
              <a:rPr lang="en-US" sz="2400" i="1">
                <a:latin typeface="+mj-lt"/>
                <a:ea typeface="+mn-lt"/>
                <a:cs typeface="+mn-lt"/>
              </a:rPr>
            </a:br>
            <a:br>
              <a:rPr lang="en-US" sz="2400" i="1">
                <a:latin typeface="+mj-lt"/>
                <a:ea typeface="+mn-lt"/>
                <a:cs typeface="+mn-lt"/>
              </a:rPr>
            </a:br>
            <a:r>
              <a:rPr lang="en-US" sz="2400" b="1">
                <a:latin typeface="+mj-lt"/>
                <a:cs typeface="Calibri"/>
              </a:rPr>
              <a:t>Canada Health </a:t>
            </a:r>
            <a:r>
              <a:rPr lang="en-US" sz="2400" b="1" err="1">
                <a:latin typeface="+mj-lt"/>
                <a:cs typeface="Calibri"/>
              </a:rPr>
              <a:t>Infoway</a:t>
            </a:r>
            <a:r>
              <a:rPr lang="en-US" sz="2400" b="1">
                <a:latin typeface="+mj-lt"/>
                <a:cs typeface="Calibri"/>
              </a:rPr>
              <a:t> </a:t>
            </a:r>
            <a:r>
              <a:rPr lang="en-US" sz="2400" i="1">
                <a:latin typeface="+mj-lt"/>
                <a:cs typeface="Calibri"/>
              </a:rPr>
              <a:t>(</a:t>
            </a:r>
            <a:r>
              <a:rPr lang="en-US" sz="2400" i="1">
                <a:latin typeface="Calibri Light"/>
                <a:ea typeface="+mn-lt"/>
                <a:cs typeface="+mn-lt"/>
              </a:rPr>
              <a:t>Adoption of digital health solutions across Canada)</a:t>
            </a:r>
            <a:br>
              <a:rPr lang="en-US" sz="2400" b="1">
                <a:latin typeface="+mj-lt"/>
                <a:cs typeface="Calibri"/>
              </a:rPr>
            </a:br>
            <a:br>
              <a:rPr lang="en-US" sz="2400" b="1">
                <a:latin typeface="+mj-lt"/>
                <a:cs typeface="Calibri"/>
              </a:rPr>
            </a:br>
            <a:r>
              <a:rPr lang="en-US" sz="2400" b="1">
                <a:latin typeface="+mj-lt"/>
                <a:ea typeface="+mn-lt"/>
                <a:cs typeface="+mn-lt"/>
              </a:rPr>
              <a:t>CASN</a:t>
            </a:r>
            <a:r>
              <a:rPr lang="en-US" sz="2400">
                <a:latin typeface="+mj-lt"/>
                <a:ea typeface="+mn-lt"/>
                <a:cs typeface="+mn-lt"/>
              </a:rPr>
              <a:t> (</a:t>
            </a:r>
            <a:r>
              <a:rPr lang="en-US" sz="2400" i="1">
                <a:latin typeface="+mj-lt"/>
                <a:ea typeface="+mn-lt"/>
                <a:cs typeface="+mn-lt"/>
              </a:rPr>
              <a:t>Canadian Association of Schools of Nursing</a:t>
            </a:r>
            <a:r>
              <a:rPr lang="en-US" sz="2400">
                <a:latin typeface="+mj-lt"/>
                <a:ea typeface="+mn-lt"/>
                <a:cs typeface="+mn-lt"/>
              </a:rPr>
              <a:t>)</a:t>
            </a:r>
            <a:br>
              <a:rPr lang="en-US" sz="2400">
                <a:latin typeface="+mj-lt"/>
                <a:ea typeface="+mn-lt"/>
                <a:cs typeface="+mn-lt"/>
              </a:rPr>
            </a:br>
            <a:br>
              <a:rPr lang="en-US" sz="2400">
                <a:latin typeface="+mj-lt"/>
                <a:ea typeface="+mn-lt"/>
                <a:cs typeface="+mn-lt"/>
              </a:rPr>
            </a:br>
            <a:r>
              <a:rPr lang="en-US" sz="2400" b="1">
                <a:latin typeface="+mj-lt"/>
                <a:ea typeface="+mn-lt"/>
                <a:cs typeface="+mn-lt"/>
              </a:rPr>
              <a:t>CNIA </a:t>
            </a:r>
            <a:r>
              <a:rPr lang="en-US" sz="2400">
                <a:latin typeface="+mj-lt"/>
                <a:ea typeface="+mn-lt"/>
                <a:cs typeface="+mn-lt"/>
              </a:rPr>
              <a:t>(</a:t>
            </a:r>
            <a:r>
              <a:rPr lang="en-US" sz="2400" i="1">
                <a:latin typeface="+mj-lt"/>
                <a:ea typeface="+mn-lt"/>
                <a:cs typeface="+mn-lt"/>
              </a:rPr>
              <a:t>Canadian Nursing Informatics Association</a:t>
            </a:r>
            <a:r>
              <a:rPr lang="en-US" sz="2400">
                <a:latin typeface="+mj-lt"/>
                <a:ea typeface="+mn-lt"/>
                <a:cs typeface="+mn-lt"/>
              </a:rPr>
              <a:t>)</a:t>
            </a:r>
            <a:br>
              <a:rPr lang="en-US" sz="2400">
                <a:latin typeface="+mj-lt"/>
                <a:ea typeface="+mn-lt"/>
                <a:cs typeface="Calibri"/>
              </a:rPr>
            </a:br>
            <a:br>
              <a:rPr lang="en-US" sz="2400">
                <a:latin typeface="+mj-lt"/>
                <a:ea typeface="+mn-lt"/>
                <a:cs typeface="Calibri"/>
              </a:rPr>
            </a:br>
            <a:r>
              <a:rPr lang="en-US" sz="2400" b="1">
                <a:latin typeface="+mj-lt"/>
                <a:ea typeface="+mn-lt"/>
                <a:cs typeface="+mn-lt"/>
              </a:rPr>
              <a:t>PIA</a:t>
            </a:r>
            <a:r>
              <a:rPr lang="en-US" sz="2400" i="1">
                <a:latin typeface="+mj-lt"/>
                <a:ea typeface="+mn-lt"/>
                <a:cs typeface="+mn-lt"/>
              </a:rPr>
              <a:t> (Le </a:t>
            </a:r>
            <a:r>
              <a:rPr lang="en-US" sz="2400" i="1" err="1">
                <a:latin typeface="+mj-lt"/>
                <a:ea typeface="+mn-lt"/>
                <a:cs typeface="+mn-lt"/>
              </a:rPr>
              <a:t>Pôle</a:t>
            </a:r>
            <a:r>
              <a:rPr lang="en-US" sz="2400" i="1">
                <a:latin typeface="+mj-lt"/>
                <a:ea typeface="+mn-lt"/>
                <a:cs typeface="+mn-lt"/>
              </a:rPr>
              <a:t> </a:t>
            </a:r>
            <a:r>
              <a:rPr lang="en-US" sz="2400" i="1" err="1">
                <a:latin typeface="+mj-lt"/>
                <a:ea typeface="+mn-lt"/>
                <a:cs typeface="+mn-lt"/>
              </a:rPr>
              <a:t>montréalais</a:t>
            </a:r>
            <a:r>
              <a:rPr lang="en-US" sz="2400" i="1">
                <a:latin typeface="+mj-lt"/>
                <a:ea typeface="+mn-lt"/>
                <a:cs typeface="+mn-lt"/>
              </a:rPr>
              <a:t> </a:t>
            </a:r>
            <a:r>
              <a:rPr lang="en-US" sz="2400" i="1" err="1">
                <a:latin typeface="+mj-lt"/>
                <a:ea typeface="+mn-lt"/>
                <a:cs typeface="+mn-lt"/>
              </a:rPr>
              <a:t>d’enseignement</a:t>
            </a:r>
            <a:r>
              <a:rPr lang="en-US" sz="2400" i="1">
                <a:latin typeface="+mj-lt"/>
                <a:ea typeface="+mn-lt"/>
                <a:cs typeface="+mn-lt"/>
              </a:rPr>
              <a:t> </a:t>
            </a:r>
            <a:r>
              <a:rPr lang="en-US" sz="2400" i="1" err="1">
                <a:latin typeface="+mj-lt"/>
                <a:ea typeface="+mn-lt"/>
                <a:cs typeface="+mn-lt"/>
              </a:rPr>
              <a:t>supérieur</a:t>
            </a:r>
            <a:r>
              <a:rPr lang="en-US" sz="2400" i="1">
                <a:latin typeface="+mj-lt"/>
                <a:ea typeface="+mn-lt"/>
                <a:cs typeface="+mn-lt"/>
              </a:rPr>
              <a:t> </a:t>
            </a:r>
            <a:r>
              <a:rPr lang="en-US" sz="2400" i="1" err="1">
                <a:latin typeface="+mj-lt"/>
                <a:ea typeface="+mn-lt"/>
                <a:cs typeface="+mn-lt"/>
              </a:rPr>
              <a:t>en</a:t>
            </a:r>
            <a:r>
              <a:rPr lang="en-US" sz="2400" i="1">
                <a:latin typeface="+mj-lt"/>
                <a:ea typeface="+mn-lt"/>
                <a:cs typeface="+mn-lt"/>
              </a:rPr>
              <a:t> intelligence </a:t>
            </a:r>
            <a:r>
              <a:rPr lang="en-US" sz="2400" i="1" err="1">
                <a:latin typeface="+mj-lt"/>
                <a:ea typeface="+mn-lt"/>
                <a:cs typeface="+mn-lt"/>
              </a:rPr>
              <a:t>artificielle</a:t>
            </a:r>
            <a:r>
              <a:rPr lang="en-US" sz="2400" i="1">
                <a:latin typeface="+mj-lt"/>
                <a:ea typeface="+mn-lt"/>
                <a:cs typeface="+mn-lt"/>
              </a:rPr>
              <a:t>)</a:t>
            </a:r>
          </a:p>
          <a:p>
            <a:pPr marL="0" indent="0">
              <a:lnSpc>
                <a:spcPct val="120000"/>
              </a:lnSpc>
              <a:spcBef>
                <a:spcPts val="600"/>
              </a:spcBef>
              <a:spcAft>
                <a:spcPts val="600"/>
              </a:spcAft>
              <a:buNone/>
            </a:pPr>
            <a:r>
              <a:rPr lang="en-US" sz="2400" b="1">
                <a:latin typeface="+mj-lt"/>
                <a:ea typeface="+mn-lt"/>
                <a:cs typeface="+mn-lt"/>
              </a:rPr>
              <a:t>WHO</a:t>
            </a:r>
            <a:r>
              <a:rPr lang="en-US" sz="2400" i="1">
                <a:latin typeface="+mj-lt"/>
                <a:ea typeface="+mn-lt"/>
                <a:cs typeface="+mn-lt"/>
              </a:rPr>
              <a:t> (World Health Organization; Health Ethics &amp; Governance Team)</a:t>
            </a:r>
            <a:endParaRPr lang="en-US" sz="2400" i="1">
              <a:latin typeface="+mj-lt"/>
              <a:ea typeface="+mn-lt"/>
              <a:cs typeface="Calibri"/>
            </a:endParaRPr>
          </a:p>
        </p:txBody>
      </p:sp>
      <p:sp>
        <p:nvSpPr>
          <p:cNvPr id="4" name="Date Placeholder 3">
            <a:extLst>
              <a:ext uri="{FF2B5EF4-FFF2-40B4-BE49-F238E27FC236}">
                <a16:creationId xmlns:a16="http://schemas.microsoft.com/office/drawing/2014/main" id="{E15A5242-8F79-4BCE-841B-8DAF7E836EDB}"/>
              </a:ext>
            </a:extLst>
          </p:cNvPr>
          <p:cNvSpPr>
            <a:spLocks noGrp="1"/>
          </p:cNvSpPr>
          <p:nvPr>
            <p:ph type="dt" sz="half" idx="10"/>
          </p:nvPr>
        </p:nvSpPr>
        <p:spPr/>
        <p:txBody>
          <a:bodyPr/>
          <a:lstStyle/>
          <a:p>
            <a:r>
              <a:rPr lang="en-CA" sz="1000" dirty="0"/>
              <a:t>January 2022</a:t>
            </a:r>
            <a:endParaRPr lang="en-US" sz="1000" dirty="0"/>
          </a:p>
        </p:txBody>
      </p:sp>
      <p:sp>
        <p:nvSpPr>
          <p:cNvPr id="5" name="Footer Placeholder 4">
            <a:extLst>
              <a:ext uri="{FF2B5EF4-FFF2-40B4-BE49-F238E27FC236}">
                <a16:creationId xmlns:a16="http://schemas.microsoft.com/office/drawing/2014/main" id="{78AD98EE-BB51-44CE-AC08-C02F6C388BFC}"/>
              </a:ext>
            </a:extLst>
          </p:cNvPr>
          <p:cNvSpPr>
            <a:spLocks noGrp="1"/>
          </p:cNvSpPr>
          <p:nvPr>
            <p:ph type="ftr" sz="quarter" idx="11"/>
          </p:nvPr>
        </p:nvSpPr>
        <p:spPr/>
        <p:txBody>
          <a:bodyPr/>
          <a:lstStyle/>
          <a:p>
            <a:r>
              <a:rPr lang="en-US" sz="1000"/>
              <a:t>Healthcare AI: A Quebec Framework for Nursing Education </a:t>
            </a:r>
            <a:br>
              <a:rPr lang="en-US" sz="1000"/>
            </a:br>
            <a:r>
              <a:rPr lang="en-US" sz="1000"/>
              <a:t>McGill University (TLS &amp; ISoN) and John Abbott College (Nursing)</a:t>
            </a:r>
          </a:p>
        </p:txBody>
      </p:sp>
      <p:sp>
        <p:nvSpPr>
          <p:cNvPr id="6" name="Slide Number Placeholder 5">
            <a:extLst>
              <a:ext uri="{FF2B5EF4-FFF2-40B4-BE49-F238E27FC236}">
                <a16:creationId xmlns:a16="http://schemas.microsoft.com/office/drawing/2014/main" id="{8EECDF8E-CDDA-40DA-A6C3-6336DA90AEE6}"/>
              </a:ext>
            </a:extLst>
          </p:cNvPr>
          <p:cNvSpPr>
            <a:spLocks noGrp="1"/>
          </p:cNvSpPr>
          <p:nvPr>
            <p:ph type="sldNum" sz="quarter" idx="12"/>
          </p:nvPr>
        </p:nvSpPr>
        <p:spPr/>
        <p:txBody>
          <a:bodyPr/>
          <a:lstStyle/>
          <a:p>
            <a:fld id="{4623479E-BB8B-3C44-8C2D-9ED92085C3DE}" type="slidenum">
              <a:rPr lang="en-US" sz="1000" smtClean="0"/>
              <a:t>6</a:t>
            </a:fld>
            <a:endParaRPr lang="en-US" sz="1000"/>
          </a:p>
        </p:txBody>
      </p:sp>
    </p:spTree>
    <p:extLst>
      <p:ext uri="{BB962C8B-B14F-4D97-AF65-F5344CB8AC3E}">
        <p14:creationId xmlns:p14="http://schemas.microsoft.com/office/powerpoint/2010/main" val="1880370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BAF0A-DD33-B04A-91D0-40AC73AD6425}"/>
              </a:ext>
            </a:extLst>
          </p:cNvPr>
          <p:cNvSpPr>
            <a:spLocks noGrp="1"/>
          </p:cNvSpPr>
          <p:nvPr>
            <p:ph type="title"/>
          </p:nvPr>
        </p:nvSpPr>
        <p:spPr/>
        <p:txBody>
          <a:bodyPr/>
          <a:lstStyle/>
          <a:p>
            <a:r>
              <a:rPr lang="en-US"/>
              <a:t>Validation </a:t>
            </a:r>
            <a:r>
              <a:rPr lang="en-US" b="0"/>
              <a:t>–</a:t>
            </a:r>
            <a:r>
              <a:rPr lang="en-US"/>
              <a:t> </a:t>
            </a:r>
            <a:r>
              <a:rPr lang="en-US" b="0"/>
              <a:t>Expert input</a:t>
            </a:r>
          </a:p>
        </p:txBody>
      </p:sp>
      <p:sp>
        <p:nvSpPr>
          <p:cNvPr id="3" name="Content Placeholder 2">
            <a:extLst>
              <a:ext uri="{FF2B5EF4-FFF2-40B4-BE49-F238E27FC236}">
                <a16:creationId xmlns:a16="http://schemas.microsoft.com/office/drawing/2014/main" id="{66357229-CB8A-3C48-905B-F407FCBE7183}"/>
              </a:ext>
            </a:extLst>
          </p:cNvPr>
          <p:cNvSpPr>
            <a:spLocks noGrp="1"/>
          </p:cNvSpPr>
          <p:nvPr>
            <p:ph idx="1"/>
          </p:nvPr>
        </p:nvSpPr>
        <p:spPr/>
        <p:txBody>
          <a:bodyPr vert="horz" lIns="91440" tIns="45720" rIns="91440" bIns="45720" rtlCol="0" anchor="t">
            <a:normAutofit fontScale="92500" lnSpcReduction="10000"/>
          </a:bodyPr>
          <a:lstStyle/>
          <a:p>
            <a:pPr>
              <a:lnSpc>
                <a:spcPct val="100000"/>
              </a:lnSpc>
              <a:spcBef>
                <a:spcPts val="1200"/>
              </a:spcBef>
              <a:buNone/>
            </a:pPr>
            <a:r>
              <a:rPr lang="en-US" sz="2000" b="1">
                <a:ea typeface="+mn-lt"/>
                <a:cs typeface="+mn-lt"/>
              </a:rPr>
              <a:t>Alain Biron</a:t>
            </a:r>
            <a:br>
              <a:rPr lang="en-US" sz="2000" b="1">
                <a:ea typeface="+mn-lt"/>
                <a:cs typeface="+mn-lt"/>
              </a:rPr>
            </a:br>
            <a:r>
              <a:rPr lang="en-US" sz="1800">
                <a:latin typeface="+mj-lt"/>
                <a:ea typeface="+mn-lt"/>
                <a:cs typeface="+mn-lt"/>
              </a:rPr>
              <a:t>Associate Director of Nursing, Nursing Directorate (Professional Practice, Education &amp; Research) MUHC; Assistant Professor at the Ingram School of Nursing, </a:t>
            </a:r>
            <a:r>
              <a:rPr lang="en-US" sz="1800" i="1">
                <a:latin typeface="+mj-lt"/>
                <a:ea typeface="+mn-lt"/>
                <a:cs typeface="+mn-lt"/>
              </a:rPr>
              <a:t>McGill University </a:t>
            </a:r>
            <a:endParaRPr lang="en-US" sz="1800">
              <a:latin typeface="+mj-lt"/>
              <a:ea typeface="+mn-lt"/>
              <a:cs typeface="+mn-lt"/>
            </a:endParaRPr>
          </a:p>
          <a:p>
            <a:pPr>
              <a:lnSpc>
                <a:spcPct val="100000"/>
              </a:lnSpc>
              <a:spcBef>
                <a:spcPts val="1200"/>
              </a:spcBef>
              <a:buNone/>
            </a:pPr>
            <a:r>
              <a:rPr lang="en-US" sz="2000" b="1">
                <a:ea typeface="+mn-lt"/>
                <a:cs typeface="+mn-lt"/>
              </a:rPr>
              <a:t>Chantal Bastien</a:t>
            </a:r>
            <a:br>
              <a:rPr lang="en-US" sz="2000" b="1">
                <a:ea typeface="+mn-lt"/>
                <a:cs typeface="+mn-lt"/>
              </a:rPr>
            </a:br>
            <a:r>
              <a:rPr lang="en-US" sz="1800">
                <a:latin typeface="+mj-lt"/>
                <a:ea typeface="+mn-lt"/>
                <a:cs typeface="+mn-lt"/>
              </a:rPr>
              <a:t>Assistant to the Director of Nursing, </a:t>
            </a:r>
            <a:r>
              <a:rPr lang="en-US" sz="1800" i="1">
                <a:latin typeface="+mj-lt"/>
                <a:ea typeface="+mn-lt"/>
                <a:cs typeface="+mn-lt"/>
              </a:rPr>
              <a:t>CIUSSS du Centre-Ouest-de-</a:t>
            </a:r>
            <a:r>
              <a:rPr lang="en-US" sz="1800" i="1" err="1">
                <a:latin typeface="+mj-lt"/>
                <a:ea typeface="+mn-lt"/>
                <a:cs typeface="+mn-lt"/>
              </a:rPr>
              <a:t>I'Ile</a:t>
            </a:r>
            <a:r>
              <a:rPr lang="en-US" sz="1800" i="1">
                <a:latin typeface="+mj-lt"/>
                <a:ea typeface="+mn-lt"/>
                <a:cs typeface="+mn-lt"/>
              </a:rPr>
              <a:t>-de-Montreal</a:t>
            </a:r>
          </a:p>
          <a:p>
            <a:pPr>
              <a:lnSpc>
                <a:spcPct val="100000"/>
              </a:lnSpc>
              <a:spcBef>
                <a:spcPts val="1200"/>
              </a:spcBef>
              <a:buNone/>
            </a:pPr>
            <a:r>
              <a:rPr lang="en-US" sz="2000" b="1">
                <a:ea typeface="+mn-lt"/>
                <a:cs typeface="+mn-lt"/>
              </a:rPr>
              <a:t>Eric </a:t>
            </a:r>
            <a:r>
              <a:rPr lang="en-US" sz="2000" b="1" err="1">
                <a:ea typeface="+mn-lt"/>
                <a:cs typeface="+mn-lt"/>
              </a:rPr>
              <a:t>Maillet</a:t>
            </a:r>
            <a:br>
              <a:rPr lang="en-US" sz="2000" b="1">
                <a:ea typeface="+mn-lt"/>
                <a:cs typeface="+mn-lt"/>
              </a:rPr>
            </a:br>
            <a:r>
              <a:rPr lang="en-US" sz="1800">
                <a:latin typeface="+mj-lt"/>
                <a:ea typeface="+mn-lt"/>
                <a:cs typeface="+mn-lt"/>
              </a:rPr>
              <a:t>Assistant Professor and Director of Health Informatics Programs, </a:t>
            </a:r>
            <a:r>
              <a:rPr lang="en-US" sz="1800" i="1">
                <a:latin typeface="+mj-lt"/>
                <a:ea typeface="+mn-lt"/>
                <a:cs typeface="+mn-lt"/>
              </a:rPr>
              <a:t>University of Sherbrooke; </a:t>
            </a:r>
            <a:r>
              <a:rPr lang="en-US" sz="1800">
                <a:latin typeface="+mj-lt"/>
                <a:ea typeface="+mn-lt"/>
                <a:cs typeface="+mn-lt"/>
              </a:rPr>
              <a:t>President AQIISTI(</a:t>
            </a:r>
            <a:r>
              <a:rPr lang="en-US" sz="1800" i="1">
                <a:latin typeface="+mj-lt"/>
                <a:ea typeface="+mn-lt"/>
                <a:cs typeface="+mn-lt"/>
              </a:rPr>
              <a:t>Association </a:t>
            </a:r>
            <a:r>
              <a:rPr lang="en-US" sz="1800" i="1" err="1">
                <a:latin typeface="+mj-lt"/>
                <a:ea typeface="+mn-lt"/>
                <a:cs typeface="+mn-lt"/>
              </a:rPr>
              <a:t>québécoise</a:t>
            </a:r>
            <a:r>
              <a:rPr lang="en-US" sz="1800" i="1">
                <a:latin typeface="+mj-lt"/>
                <a:ea typeface="+mn-lt"/>
                <a:cs typeface="+mn-lt"/>
              </a:rPr>
              <a:t> des </a:t>
            </a:r>
            <a:r>
              <a:rPr lang="en-US" sz="1800" i="1" err="1">
                <a:latin typeface="+mj-lt"/>
                <a:ea typeface="+mn-lt"/>
                <a:cs typeface="+mn-lt"/>
              </a:rPr>
              <a:t>infirmières</a:t>
            </a:r>
            <a:r>
              <a:rPr lang="en-US" sz="1800" i="1">
                <a:latin typeface="+mj-lt"/>
                <a:ea typeface="+mn-lt"/>
                <a:cs typeface="+mn-lt"/>
              </a:rPr>
              <a:t> et </a:t>
            </a:r>
            <a:r>
              <a:rPr lang="en-US" sz="1800" i="1" err="1">
                <a:latin typeface="+mj-lt"/>
                <a:ea typeface="+mn-lt"/>
                <a:cs typeface="+mn-lt"/>
              </a:rPr>
              <a:t>infirmiers</a:t>
            </a:r>
            <a:r>
              <a:rPr lang="en-US" sz="1800" i="1">
                <a:latin typeface="+mj-lt"/>
                <a:ea typeface="+mn-lt"/>
                <a:cs typeface="+mn-lt"/>
              </a:rPr>
              <a:t> en </a:t>
            </a:r>
            <a:r>
              <a:rPr lang="en-US" sz="1800" i="1" err="1">
                <a:latin typeface="+mj-lt"/>
                <a:ea typeface="+mn-lt"/>
                <a:cs typeface="+mn-lt"/>
              </a:rPr>
              <a:t>systèmes</a:t>
            </a:r>
            <a:r>
              <a:rPr lang="en-US" sz="1800" i="1">
                <a:latin typeface="+mj-lt"/>
                <a:ea typeface="+mn-lt"/>
                <a:cs typeface="+mn-lt"/>
              </a:rPr>
              <a:t> et technologies de </a:t>
            </a:r>
            <a:r>
              <a:rPr lang="en-US" sz="1800" i="1" err="1">
                <a:latin typeface="+mj-lt"/>
                <a:ea typeface="+mn-lt"/>
                <a:cs typeface="+mn-lt"/>
              </a:rPr>
              <a:t>l’information</a:t>
            </a:r>
            <a:r>
              <a:rPr lang="en-US" sz="1800">
                <a:latin typeface="+mj-lt"/>
                <a:ea typeface="+mn-lt"/>
                <a:cs typeface="+mn-lt"/>
              </a:rPr>
              <a:t>)</a:t>
            </a:r>
            <a:endParaRPr lang="en-US" sz="1800">
              <a:latin typeface="+mj-lt"/>
              <a:cs typeface="Calibri Light" panose="020F0302020204030204"/>
            </a:endParaRPr>
          </a:p>
          <a:p>
            <a:pPr>
              <a:lnSpc>
                <a:spcPct val="100000"/>
              </a:lnSpc>
              <a:spcBef>
                <a:spcPts val="1200"/>
              </a:spcBef>
              <a:buNone/>
            </a:pPr>
            <a:r>
              <a:rPr lang="en-US" sz="2000" b="1">
                <a:ea typeface="+mn-lt"/>
                <a:cs typeface="+mn-lt"/>
              </a:rPr>
              <a:t>Melanie Sheridan</a:t>
            </a:r>
            <a:br>
              <a:rPr lang="en-US" sz="2000" b="1">
                <a:ea typeface="+mn-lt"/>
                <a:cs typeface="+mn-lt"/>
              </a:rPr>
            </a:br>
            <a:r>
              <a:rPr lang="en-US" sz="1800">
                <a:latin typeface="+mj-lt"/>
                <a:ea typeface="+mn-lt"/>
                <a:cs typeface="+mn-lt"/>
              </a:rPr>
              <a:t>ED Clinical Nurse Specialist, </a:t>
            </a:r>
            <a:r>
              <a:rPr lang="en-US" sz="1800" i="1">
                <a:latin typeface="+mj-lt"/>
                <a:ea typeface="+mn-lt"/>
                <a:cs typeface="+mn-lt"/>
              </a:rPr>
              <a:t>Jewish General Hospital</a:t>
            </a:r>
            <a:endParaRPr lang="en-US" sz="1800">
              <a:latin typeface="+mj-lt"/>
              <a:ea typeface="+mn-lt"/>
              <a:cs typeface="+mn-lt"/>
            </a:endParaRPr>
          </a:p>
          <a:p>
            <a:pPr>
              <a:lnSpc>
                <a:spcPct val="100000"/>
              </a:lnSpc>
              <a:spcBef>
                <a:spcPts val="1200"/>
              </a:spcBef>
              <a:buNone/>
            </a:pPr>
            <a:r>
              <a:rPr lang="en-US" sz="2000" b="1">
                <a:ea typeface="+mn-lt"/>
                <a:cs typeface="+mn-lt"/>
              </a:rPr>
              <a:t>Seth Davis</a:t>
            </a:r>
            <a:br>
              <a:rPr lang="en-US" sz="2000" b="1">
                <a:ea typeface="+mn-lt"/>
                <a:cs typeface="+mn-lt"/>
              </a:rPr>
            </a:br>
            <a:r>
              <a:rPr lang="en-US" sz="1800">
                <a:latin typeface="+mj-lt"/>
                <a:ea typeface="+mn-lt"/>
                <a:cs typeface="+mn-lt"/>
              </a:rPr>
              <a:t>Emergency Medicine Resident, </a:t>
            </a:r>
            <a:r>
              <a:rPr lang="en-US" sz="1800" i="1">
                <a:latin typeface="+mj-lt"/>
                <a:ea typeface="+mn-lt"/>
                <a:cs typeface="+mn-lt"/>
              </a:rPr>
              <a:t>McGill University</a:t>
            </a:r>
          </a:p>
          <a:p>
            <a:pPr>
              <a:lnSpc>
                <a:spcPct val="100000"/>
              </a:lnSpc>
              <a:spcBef>
                <a:spcPts val="1200"/>
              </a:spcBef>
              <a:buNone/>
            </a:pPr>
            <a:r>
              <a:rPr lang="en-US" sz="2000" b="1">
                <a:ea typeface="+mn-lt"/>
                <a:cs typeface="+mn-lt"/>
              </a:rPr>
              <a:t>John Abbott Nursing</a:t>
            </a:r>
            <a:br>
              <a:rPr lang="en-US" sz="2000" b="1">
                <a:ea typeface="+mn-lt"/>
                <a:cs typeface="+mn-lt"/>
              </a:rPr>
            </a:br>
            <a:r>
              <a:rPr lang="en-US" sz="1800">
                <a:latin typeface="+mj-lt"/>
                <a:ea typeface="+mn-lt"/>
                <a:cs typeface="+mn-lt"/>
              </a:rPr>
              <a:t>Teaching Faculty, </a:t>
            </a:r>
            <a:r>
              <a:rPr lang="en-US" sz="1800" i="1">
                <a:latin typeface="+mj-lt"/>
                <a:ea typeface="+mn-lt"/>
                <a:cs typeface="+mn-lt"/>
              </a:rPr>
              <a:t>John Abbott College Department of Nursing</a:t>
            </a:r>
          </a:p>
        </p:txBody>
      </p:sp>
      <p:sp>
        <p:nvSpPr>
          <p:cNvPr id="4" name="Date Placeholder 3">
            <a:extLst>
              <a:ext uri="{FF2B5EF4-FFF2-40B4-BE49-F238E27FC236}">
                <a16:creationId xmlns:a16="http://schemas.microsoft.com/office/drawing/2014/main" id="{BE9093AA-96F1-074C-90FB-BEACAE7D6536}"/>
              </a:ext>
            </a:extLst>
          </p:cNvPr>
          <p:cNvSpPr>
            <a:spLocks noGrp="1"/>
          </p:cNvSpPr>
          <p:nvPr>
            <p:ph type="dt" sz="half" idx="10"/>
          </p:nvPr>
        </p:nvSpPr>
        <p:spPr/>
        <p:txBody>
          <a:bodyPr/>
          <a:lstStyle/>
          <a:p>
            <a:r>
              <a:rPr lang="en-CA"/>
              <a:t>January 2022</a:t>
            </a:r>
            <a:endParaRPr lang="en-US"/>
          </a:p>
        </p:txBody>
      </p:sp>
      <p:sp>
        <p:nvSpPr>
          <p:cNvPr id="5" name="Footer Placeholder 4">
            <a:extLst>
              <a:ext uri="{FF2B5EF4-FFF2-40B4-BE49-F238E27FC236}">
                <a16:creationId xmlns:a16="http://schemas.microsoft.com/office/drawing/2014/main" id="{792DF664-E222-5C4E-8063-8C42BF46D7AD}"/>
              </a:ext>
            </a:extLst>
          </p:cNvPr>
          <p:cNvSpPr>
            <a:spLocks noGrp="1"/>
          </p:cNvSpPr>
          <p:nvPr>
            <p:ph type="ftr" sz="quarter" idx="11"/>
          </p:nvPr>
        </p:nvSpPr>
        <p:spPr/>
        <p:txBody>
          <a:bodyPr/>
          <a:lstStyle/>
          <a:p>
            <a:r>
              <a:rPr lang="en-US"/>
              <a:t>Healthcare AI: A Quebec Framework for Nursing Education  McGill University (TLS &amp; ISoN) and John Abbott College (Nursing)</a:t>
            </a:r>
          </a:p>
        </p:txBody>
      </p:sp>
      <p:sp>
        <p:nvSpPr>
          <p:cNvPr id="6" name="Slide Number Placeholder 5">
            <a:extLst>
              <a:ext uri="{FF2B5EF4-FFF2-40B4-BE49-F238E27FC236}">
                <a16:creationId xmlns:a16="http://schemas.microsoft.com/office/drawing/2014/main" id="{A7638B85-CBEA-FB4E-B87B-3DE5013C1E84}"/>
              </a:ext>
            </a:extLst>
          </p:cNvPr>
          <p:cNvSpPr>
            <a:spLocks noGrp="1"/>
          </p:cNvSpPr>
          <p:nvPr>
            <p:ph type="sldNum" sz="quarter" idx="12"/>
          </p:nvPr>
        </p:nvSpPr>
        <p:spPr/>
        <p:txBody>
          <a:bodyPr/>
          <a:lstStyle/>
          <a:p>
            <a:fld id="{4623479E-BB8B-3C44-8C2D-9ED92085C3DE}" type="slidenum">
              <a:rPr lang="en-US" smtClean="0"/>
              <a:t>7</a:t>
            </a:fld>
            <a:endParaRPr lang="en-US"/>
          </a:p>
        </p:txBody>
      </p:sp>
    </p:spTree>
    <p:custDataLst>
      <p:tags r:id="rId1"/>
    </p:custDataLst>
    <p:extLst>
      <p:ext uri="{BB962C8B-B14F-4D97-AF65-F5344CB8AC3E}">
        <p14:creationId xmlns:p14="http://schemas.microsoft.com/office/powerpoint/2010/main" val="3087030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BAF0A-DD33-B04A-91D0-40AC73AD6425}"/>
              </a:ext>
            </a:extLst>
          </p:cNvPr>
          <p:cNvSpPr>
            <a:spLocks noGrp="1"/>
          </p:cNvSpPr>
          <p:nvPr>
            <p:ph type="title"/>
          </p:nvPr>
        </p:nvSpPr>
        <p:spPr/>
        <p:txBody>
          <a:bodyPr/>
          <a:lstStyle/>
          <a:p>
            <a:r>
              <a:rPr lang="en-US"/>
              <a:t>Research </a:t>
            </a:r>
            <a:r>
              <a:rPr lang="en-US" b="0"/>
              <a:t>– Events </a:t>
            </a:r>
          </a:p>
        </p:txBody>
      </p:sp>
      <p:sp>
        <p:nvSpPr>
          <p:cNvPr id="3" name="Content Placeholder 2">
            <a:extLst>
              <a:ext uri="{FF2B5EF4-FFF2-40B4-BE49-F238E27FC236}">
                <a16:creationId xmlns:a16="http://schemas.microsoft.com/office/drawing/2014/main" id="{66357229-CB8A-3C48-905B-F407FCBE7183}"/>
              </a:ext>
            </a:extLst>
          </p:cNvPr>
          <p:cNvSpPr>
            <a:spLocks noGrp="1"/>
          </p:cNvSpPr>
          <p:nvPr>
            <p:ph idx="1"/>
          </p:nvPr>
        </p:nvSpPr>
        <p:spPr>
          <a:xfrm>
            <a:off x="895709" y="1379927"/>
            <a:ext cx="10515600" cy="4882608"/>
          </a:xfrm>
        </p:spPr>
        <p:txBody>
          <a:bodyPr vert="horz" lIns="91440" tIns="45720" rIns="91440" bIns="45720" rtlCol="0" anchor="t">
            <a:noAutofit/>
          </a:bodyPr>
          <a:lstStyle/>
          <a:p>
            <a:pPr marL="0" indent="0">
              <a:lnSpc>
                <a:spcPct val="100000"/>
              </a:lnSpc>
              <a:spcBef>
                <a:spcPts val="600"/>
              </a:spcBef>
              <a:buNone/>
            </a:pPr>
            <a:r>
              <a:rPr lang="en-US" sz="1800" b="1">
                <a:ea typeface="+mn-lt"/>
                <a:cs typeface="+mn-lt"/>
              </a:rPr>
              <a:t>August 2020</a:t>
            </a:r>
            <a:endParaRPr lang="en-US" sz="1800">
              <a:cs typeface="Calibri" panose="020F0502020204030204"/>
            </a:endParaRPr>
          </a:p>
          <a:p>
            <a:pPr lvl="1">
              <a:lnSpc>
                <a:spcPct val="100000"/>
              </a:lnSpc>
              <a:spcBef>
                <a:spcPts val="600"/>
              </a:spcBef>
            </a:pPr>
            <a:r>
              <a:rPr lang="en-US" sz="1800">
                <a:latin typeface="+mj-lt"/>
                <a:ea typeface="+mn-lt"/>
                <a:cs typeface="+mn-lt"/>
              </a:rPr>
              <a:t>AI4 2020 Healthcare Track: Exploring Artificial Intelligence in Healthcare</a:t>
            </a:r>
          </a:p>
          <a:p>
            <a:pPr marL="0" indent="0">
              <a:lnSpc>
                <a:spcPct val="100000"/>
              </a:lnSpc>
              <a:spcBef>
                <a:spcPts val="600"/>
              </a:spcBef>
              <a:buNone/>
            </a:pPr>
            <a:r>
              <a:rPr lang="en-US" sz="1800" b="1">
                <a:solidFill>
                  <a:schemeClr val="tx1">
                    <a:lumMod val="95000"/>
                    <a:lumOff val="5000"/>
                  </a:schemeClr>
                </a:solidFill>
                <a:ea typeface="+mn-lt"/>
                <a:cs typeface="+mn-lt"/>
              </a:rPr>
              <a:t>October 2020</a:t>
            </a:r>
          </a:p>
          <a:p>
            <a:pPr lvl="1">
              <a:lnSpc>
                <a:spcPct val="100000"/>
              </a:lnSpc>
              <a:spcBef>
                <a:spcPts val="600"/>
              </a:spcBef>
            </a:pPr>
            <a:r>
              <a:rPr lang="en-CA" sz="1800">
                <a:latin typeface="+mj-lt"/>
                <a:ea typeface="+mn-lt"/>
                <a:cs typeface="+mn-lt"/>
              </a:rPr>
              <a:t>Keeping Up With Artificial Intelligence – AI Ethics &amp; Bias - McGill Library Webinar</a:t>
            </a:r>
            <a:endParaRPr lang="en-US" sz="1800">
              <a:latin typeface="+mj-lt"/>
              <a:cs typeface="Calibri Light" panose="020F0302020204030204"/>
            </a:endParaRPr>
          </a:p>
          <a:p>
            <a:pPr marL="0" indent="0">
              <a:lnSpc>
                <a:spcPct val="100000"/>
              </a:lnSpc>
              <a:spcBef>
                <a:spcPts val="600"/>
              </a:spcBef>
              <a:buNone/>
            </a:pPr>
            <a:r>
              <a:rPr lang="en-US" sz="1800" b="1">
                <a:ea typeface="+mn-lt"/>
                <a:cs typeface="+mn-lt"/>
              </a:rPr>
              <a:t>January 2021</a:t>
            </a:r>
          </a:p>
          <a:p>
            <a:pPr lvl="1">
              <a:lnSpc>
                <a:spcPct val="100000"/>
              </a:lnSpc>
              <a:spcBef>
                <a:spcPts val="600"/>
              </a:spcBef>
            </a:pPr>
            <a:r>
              <a:rPr lang="fr-CA" sz="1800">
                <a:latin typeface="+mj-lt"/>
                <a:ea typeface="+mn-lt"/>
                <a:cs typeface="+mn-lt"/>
              </a:rPr>
              <a:t>Lancement de la plateforme de cartographie dynamique de l'intelligence artificielle (IA) en éduc</a:t>
            </a:r>
            <a:r>
              <a:rPr lang="fr-CA" sz="1800">
                <a:ea typeface="+mn-lt"/>
                <a:cs typeface="+mn-lt"/>
              </a:rPr>
              <a:t>ation</a:t>
            </a:r>
          </a:p>
          <a:p>
            <a:pPr marL="0" indent="0">
              <a:lnSpc>
                <a:spcPct val="100000"/>
              </a:lnSpc>
              <a:spcBef>
                <a:spcPts val="600"/>
              </a:spcBef>
              <a:buNone/>
            </a:pPr>
            <a:r>
              <a:rPr lang="fr-CA" sz="1800" b="1">
                <a:ea typeface="+mn-lt"/>
                <a:cs typeface="+mn-lt"/>
              </a:rPr>
              <a:t>April 2021</a:t>
            </a:r>
          </a:p>
          <a:p>
            <a:pPr lvl="1">
              <a:lnSpc>
                <a:spcPct val="100000"/>
              </a:lnSpc>
              <a:spcBef>
                <a:spcPts val="600"/>
              </a:spcBef>
            </a:pPr>
            <a:r>
              <a:rPr lang="en-US" sz="1800">
                <a:latin typeface="+mj-lt"/>
                <a:ea typeface="+mn-lt"/>
                <a:cs typeface="+mn-lt"/>
              </a:rPr>
              <a:t>Chief Nursing Information Officer (CNIO) Views from Across Canada: A Panel Presentation </a:t>
            </a:r>
          </a:p>
          <a:p>
            <a:pPr lvl="1">
              <a:lnSpc>
                <a:spcPct val="100000"/>
              </a:lnSpc>
              <a:spcBef>
                <a:spcPts val="600"/>
              </a:spcBef>
            </a:pPr>
            <a:r>
              <a:rPr lang="en-US" sz="1800">
                <a:latin typeface="+mj-lt"/>
                <a:ea typeface="+mn-lt"/>
                <a:cs typeface="+mn-lt"/>
              </a:rPr>
              <a:t>Interactive Online Training by AQIISTI / ORIIM/L</a:t>
            </a:r>
          </a:p>
          <a:p>
            <a:pPr lvl="1">
              <a:lnSpc>
                <a:spcPct val="100000"/>
              </a:lnSpc>
              <a:spcBef>
                <a:spcPts val="600"/>
              </a:spcBef>
            </a:pPr>
            <a:r>
              <a:rPr lang="en-CA" sz="1800">
                <a:latin typeface="+mj-lt"/>
                <a:ea typeface="+mn-lt"/>
                <a:cs typeface="+mn-lt"/>
              </a:rPr>
              <a:t>Symposium AI Enabled Care: Building Collaboration for Deeper Learning and Better Care </a:t>
            </a:r>
            <a:endParaRPr lang="en-US" sz="1800">
              <a:latin typeface="+mj-lt"/>
              <a:ea typeface="+mn-lt"/>
              <a:cs typeface="+mn-lt"/>
            </a:endParaRPr>
          </a:p>
          <a:p>
            <a:pPr lvl="1">
              <a:lnSpc>
                <a:spcPct val="100000"/>
              </a:lnSpc>
              <a:spcBef>
                <a:spcPts val="600"/>
              </a:spcBef>
            </a:pPr>
            <a:r>
              <a:rPr lang="en-US" sz="1800">
                <a:latin typeface="+mj-lt"/>
                <a:ea typeface="+mn-lt"/>
                <a:cs typeface="+mn-lt"/>
              </a:rPr>
              <a:t>Medical Grand Rounds</a:t>
            </a:r>
          </a:p>
          <a:p>
            <a:pPr marL="0" indent="0">
              <a:lnSpc>
                <a:spcPct val="100000"/>
              </a:lnSpc>
              <a:spcBef>
                <a:spcPts val="600"/>
              </a:spcBef>
              <a:buNone/>
            </a:pPr>
            <a:r>
              <a:rPr lang="en-US" sz="1800" b="1">
                <a:ea typeface="+mn-lt"/>
                <a:cs typeface="+mn-lt"/>
              </a:rPr>
              <a:t>June 2021</a:t>
            </a:r>
          </a:p>
          <a:p>
            <a:pPr lvl="1">
              <a:lnSpc>
                <a:spcPct val="100000"/>
              </a:lnSpc>
              <a:spcBef>
                <a:spcPts val="600"/>
              </a:spcBef>
            </a:pPr>
            <a:r>
              <a:rPr lang="en-CA" sz="1800">
                <a:latin typeface="+mj-lt"/>
                <a:ea typeface="+mn-lt"/>
                <a:cs typeface="+mn-lt"/>
              </a:rPr>
              <a:t>AEESICQ: June 2021 IT Session</a:t>
            </a:r>
          </a:p>
          <a:p>
            <a:pPr lvl="1">
              <a:lnSpc>
                <a:spcPct val="100000"/>
              </a:lnSpc>
              <a:spcBef>
                <a:spcPts val="600"/>
              </a:spcBef>
            </a:pPr>
            <a:r>
              <a:rPr lang="en-CA" sz="1800">
                <a:latin typeface="+mj-lt"/>
                <a:ea typeface="+mn-lt"/>
                <a:cs typeface="+mn-lt"/>
              </a:rPr>
              <a:t>AQIISTI: June 2021 Annual Conference</a:t>
            </a:r>
          </a:p>
          <a:p>
            <a:pPr marL="0" indent="0">
              <a:lnSpc>
                <a:spcPct val="100000"/>
              </a:lnSpc>
              <a:spcBef>
                <a:spcPts val="600"/>
              </a:spcBef>
              <a:buNone/>
            </a:pPr>
            <a:endParaRPr lang="en-CA" sz="1800">
              <a:ea typeface="+mn-lt"/>
              <a:cs typeface="+mn-lt"/>
            </a:endParaRPr>
          </a:p>
        </p:txBody>
      </p:sp>
      <p:sp>
        <p:nvSpPr>
          <p:cNvPr id="4" name="Date Placeholder 3">
            <a:extLst>
              <a:ext uri="{FF2B5EF4-FFF2-40B4-BE49-F238E27FC236}">
                <a16:creationId xmlns:a16="http://schemas.microsoft.com/office/drawing/2014/main" id="{BE9093AA-96F1-074C-90FB-BEACAE7D6536}"/>
              </a:ext>
            </a:extLst>
          </p:cNvPr>
          <p:cNvSpPr>
            <a:spLocks noGrp="1"/>
          </p:cNvSpPr>
          <p:nvPr>
            <p:ph type="dt" sz="half" idx="10"/>
          </p:nvPr>
        </p:nvSpPr>
        <p:spPr/>
        <p:txBody>
          <a:bodyPr/>
          <a:lstStyle/>
          <a:p>
            <a:r>
              <a:rPr lang="en-CA"/>
              <a:t>January 2022</a:t>
            </a:r>
            <a:endParaRPr lang="en-US"/>
          </a:p>
        </p:txBody>
      </p:sp>
      <p:sp>
        <p:nvSpPr>
          <p:cNvPr id="5" name="Footer Placeholder 4">
            <a:extLst>
              <a:ext uri="{FF2B5EF4-FFF2-40B4-BE49-F238E27FC236}">
                <a16:creationId xmlns:a16="http://schemas.microsoft.com/office/drawing/2014/main" id="{792DF664-E222-5C4E-8063-8C42BF46D7AD}"/>
              </a:ext>
            </a:extLst>
          </p:cNvPr>
          <p:cNvSpPr>
            <a:spLocks noGrp="1"/>
          </p:cNvSpPr>
          <p:nvPr>
            <p:ph type="ftr" sz="quarter" idx="11"/>
          </p:nvPr>
        </p:nvSpPr>
        <p:spPr/>
        <p:txBody>
          <a:bodyPr/>
          <a:lstStyle/>
          <a:p>
            <a:r>
              <a:rPr lang="en-US"/>
              <a:t>Healthcare AI: A Quebec Framework for Nursing Education  McGill University (TLS &amp; ISoN) and John Abbott College (Nursing)</a:t>
            </a:r>
          </a:p>
        </p:txBody>
      </p:sp>
      <p:sp>
        <p:nvSpPr>
          <p:cNvPr id="6" name="Slide Number Placeholder 5">
            <a:extLst>
              <a:ext uri="{FF2B5EF4-FFF2-40B4-BE49-F238E27FC236}">
                <a16:creationId xmlns:a16="http://schemas.microsoft.com/office/drawing/2014/main" id="{A7638B85-CBEA-FB4E-B87B-3DE5013C1E84}"/>
              </a:ext>
            </a:extLst>
          </p:cNvPr>
          <p:cNvSpPr>
            <a:spLocks noGrp="1"/>
          </p:cNvSpPr>
          <p:nvPr>
            <p:ph type="sldNum" sz="quarter" idx="12"/>
          </p:nvPr>
        </p:nvSpPr>
        <p:spPr>
          <a:xfrm>
            <a:off x="8481204" y="6356350"/>
            <a:ext cx="2743200" cy="365125"/>
          </a:xfrm>
        </p:spPr>
        <p:txBody>
          <a:bodyPr/>
          <a:lstStyle/>
          <a:p>
            <a:fld id="{4623479E-BB8B-3C44-8C2D-9ED92085C3DE}" type="slidenum">
              <a:rPr lang="en-US" smtClean="0"/>
              <a:t>8</a:t>
            </a:fld>
            <a:endParaRPr lang="en-US"/>
          </a:p>
        </p:txBody>
      </p:sp>
    </p:spTree>
    <p:extLst>
      <p:ext uri="{BB962C8B-B14F-4D97-AF65-F5344CB8AC3E}">
        <p14:creationId xmlns:p14="http://schemas.microsoft.com/office/powerpoint/2010/main" val="4210939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7E9D3CD-6357-427F-A6F9-5B3865F2834B}"/>
              </a:ext>
            </a:extLst>
          </p:cNvPr>
          <p:cNvSpPr>
            <a:spLocks noGrp="1"/>
          </p:cNvSpPr>
          <p:nvPr>
            <p:ph type="dt" sz="half" idx="10"/>
          </p:nvPr>
        </p:nvSpPr>
        <p:spPr/>
        <p:txBody>
          <a:bodyPr/>
          <a:lstStyle/>
          <a:p>
            <a:r>
              <a:rPr lang="en-CA" sz="1000"/>
              <a:t>January 2022</a:t>
            </a:r>
            <a:endParaRPr lang="en-US" sz="1000" dirty="0"/>
          </a:p>
        </p:txBody>
      </p:sp>
      <p:sp>
        <p:nvSpPr>
          <p:cNvPr id="5" name="Footer Placeholder 4">
            <a:extLst>
              <a:ext uri="{FF2B5EF4-FFF2-40B4-BE49-F238E27FC236}">
                <a16:creationId xmlns:a16="http://schemas.microsoft.com/office/drawing/2014/main" id="{3C852133-FB59-406D-AFD6-207E1792AD5F}"/>
              </a:ext>
            </a:extLst>
          </p:cNvPr>
          <p:cNvSpPr>
            <a:spLocks noGrp="1"/>
          </p:cNvSpPr>
          <p:nvPr>
            <p:ph type="ftr" sz="quarter" idx="11"/>
          </p:nvPr>
        </p:nvSpPr>
        <p:spPr/>
        <p:txBody>
          <a:bodyPr/>
          <a:lstStyle/>
          <a:p>
            <a:r>
              <a:rPr lang="en-US" sz="1000"/>
              <a:t>Healthcare AI: A Quebec Framework for Nursing Education </a:t>
            </a:r>
            <a:br>
              <a:rPr lang="en-US" sz="1000"/>
            </a:br>
            <a:r>
              <a:rPr lang="en-US" sz="1000"/>
              <a:t>McGill University (TLS &amp; ISoN) and John Abbott College (Nursing)</a:t>
            </a:r>
          </a:p>
        </p:txBody>
      </p:sp>
      <p:sp>
        <p:nvSpPr>
          <p:cNvPr id="6" name="Slide Number Placeholder 5">
            <a:extLst>
              <a:ext uri="{FF2B5EF4-FFF2-40B4-BE49-F238E27FC236}">
                <a16:creationId xmlns:a16="http://schemas.microsoft.com/office/drawing/2014/main" id="{2BE9EA8E-3525-445E-8479-04EAF7D4EE29}"/>
              </a:ext>
            </a:extLst>
          </p:cNvPr>
          <p:cNvSpPr>
            <a:spLocks noGrp="1"/>
          </p:cNvSpPr>
          <p:nvPr>
            <p:ph type="sldNum" sz="quarter" idx="12"/>
          </p:nvPr>
        </p:nvSpPr>
        <p:spPr/>
        <p:txBody>
          <a:bodyPr/>
          <a:lstStyle/>
          <a:p>
            <a:fld id="{4623479E-BB8B-3C44-8C2D-9ED92085C3DE}" type="slidenum">
              <a:rPr lang="en-US" sz="1000" smtClean="0"/>
              <a:t>9</a:t>
            </a:fld>
            <a:endParaRPr lang="en-US" sz="1000"/>
          </a:p>
        </p:txBody>
      </p:sp>
      <p:pic>
        <p:nvPicPr>
          <p:cNvPr id="8" name="Picture 7" descr="Table&#10;&#10;Description automatically generated">
            <a:extLst>
              <a:ext uri="{FF2B5EF4-FFF2-40B4-BE49-F238E27FC236}">
                <a16:creationId xmlns:a16="http://schemas.microsoft.com/office/drawing/2014/main" id="{E103184F-E679-C94C-8E36-1A88BA9FD885}"/>
              </a:ext>
            </a:extLst>
          </p:cNvPr>
          <p:cNvPicPr>
            <a:picLocks noChangeAspect="1"/>
          </p:cNvPicPr>
          <p:nvPr/>
        </p:nvPicPr>
        <p:blipFill>
          <a:blip r:embed="rId3"/>
          <a:stretch>
            <a:fillRect/>
          </a:stretch>
        </p:blipFill>
        <p:spPr>
          <a:xfrm>
            <a:off x="0" y="187196"/>
            <a:ext cx="12192000" cy="6483607"/>
          </a:xfrm>
          <a:prstGeom prst="rect">
            <a:avLst/>
          </a:prstGeom>
        </p:spPr>
      </p:pic>
    </p:spTree>
    <p:extLst>
      <p:ext uri="{BB962C8B-B14F-4D97-AF65-F5344CB8AC3E}">
        <p14:creationId xmlns:p14="http://schemas.microsoft.com/office/powerpoint/2010/main" val="5472226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526</TotalTime>
  <Words>1640</Words>
  <Application>Microsoft Office PowerPoint</Application>
  <PresentationFormat>Widescreen</PresentationFormat>
  <Paragraphs>162</Paragraphs>
  <Slides>15</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Arial,Sans-Serif</vt:lpstr>
      <vt:lpstr>Calibri</vt:lpstr>
      <vt:lpstr>Calibri Light</vt:lpstr>
      <vt:lpstr>Wingdings</vt:lpstr>
      <vt:lpstr>Office Theme</vt:lpstr>
      <vt:lpstr>Custom Design</vt:lpstr>
      <vt:lpstr>Healthcare AI:  A Quebec Framework for Nursing Education </vt:lpstr>
      <vt:lpstr>Today’s Agenda</vt:lpstr>
      <vt:lpstr>Project Team</vt:lpstr>
      <vt:lpstr>Mandate</vt:lpstr>
      <vt:lpstr>Method and timeline</vt:lpstr>
      <vt:lpstr>Research – Associations </vt:lpstr>
      <vt:lpstr>Validation – Expert input</vt:lpstr>
      <vt:lpstr>Research – Events </vt:lpstr>
      <vt:lpstr>PowerPoint Presentation</vt:lpstr>
      <vt:lpstr>Validation questions </vt:lpstr>
      <vt:lpstr>PowerPoint Presentation</vt:lpstr>
      <vt:lpstr>PowerPoint Presentation</vt:lpstr>
      <vt:lpstr>Validation questions </vt:lpstr>
      <vt:lpstr>Selected 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Maggie Lattuca</dc:creator>
  <cp:lastModifiedBy>Ute Beffert</cp:lastModifiedBy>
  <cp:revision>2</cp:revision>
  <dcterms:created xsi:type="dcterms:W3CDTF">2021-07-13T15:20:20Z</dcterms:created>
  <dcterms:modified xsi:type="dcterms:W3CDTF">2022-01-12T13:12:22Z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42B4C602-F39E-46A1-99C9-7660ABBC564F</vt:lpwstr>
  </property>
  <property fmtid="{D5CDD505-2E9C-101B-9397-08002B2CF9AE}" pid="3" name="ArticulatePath">
    <vt:lpwstr>https://mcgill-my.sharepoint.com/personal/maddalena_lattuca_mcgill_ca/Documents/Healthcare AI (JAC and McGill)/Project Updates/Healthcare AI - November 2021 </vt:lpwstr>
  </property>
</Properties>
</file>