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9" r:id="rId5"/>
    <p:sldId id="276" r:id="rId6"/>
    <p:sldId id="290" r:id="rId7"/>
    <p:sldId id="287" r:id="rId8"/>
    <p:sldId id="286" r:id="rId9"/>
    <p:sldId id="289" r:id="rId10"/>
    <p:sldId id="28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6CCFF"/>
    <a:srgbClr val="0099CC"/>
    <a:srgbClr val="0066FF"/>
    <a:srgbClr val="336699"/>
    <a:srgbClr val="FFE5A6"/>
    <a:srgbClr val="FFF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78"/>
    <p:restoredTop sz="73868" autoAdjust="0"/>
  </p:normalViewPr>
  <p:slideViewPr>
    <p:cSldViewPr snapToGrid="0" snapToObjects="1">
      <p:cViewPr varScale="1">
        <p:scale>
          <a:sx n="50" d="100"/>
          <a:sy n="50" d="100"/>
        </p:scale>
        <p:origin x="7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3" d="100"/>
          <a:sy n="153" d="100"/>
        </p:scale>
        <p:origin x="37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2A2BF48-E1AA-BB40-AF87-FD6FD07CB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479D11-D38B-A446-863D-169862BACC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69258-3751-EF41-A2D9-74147DBF5403}" type="datetimeFigureOut">
              <a:rPr lang="fr-FR" smtClean="0"/>
              <a:t>11/10/2022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F93944-6BA0-C843-87CD-6836A78F3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C526E6-6265-DE44-828F-DC5886E81A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71A95-08A5-D54E-A4B8-1E2AEE45A4F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7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F4E70-76BE-4E78-B497-77EE7AF596FF}" type="datetimeFigureOut">
              <a:rPr lang="fr-CA" smtClean="0"/>
              <a:t>2022-10-11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989E4-EFA2-4F55-B0A2-B367493D602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1142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89E4-EFA2-4F55-B0A2-B367493D602D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0709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89E4-EFA2-4F55-B0A2-B367493D602D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796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89E4-EFA2-4F55-B0A2-B367493D602D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103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89E4-EFA2-4F55-B0A2-B367493D602D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467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89E4-EFA2-4F55-B0A2-B367493D602D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157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89E4-EFA2-4F55-B0A2-B367493D602D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8909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89E4-EFA2-4F55-B0A2-B367493D602D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646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5CFBC92-C9D4-3D42-A5F4-55052A2CD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19" y="6206650"/>
            <a:ext cx="1494762" cy="3711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EC518C-E53C-AB45-8BB3-275E20EA07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9126" y="2666670"/>
            <a:ext cx="501154" cy="5362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7580E5-1B51-9D42-B14E-C2193CD71C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42824">
            <a:off x="1028773" y="1168734"/>
            <a:ext cx="4771834" cy="484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3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5CFBC92-C9D4-3D42-A5F4-55052A2CD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19" y="6206650"/>
            <a:ext cx="1494762" cy="371137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EC518C-E53C-AB45-8BB3-275E20EA07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0103" y="4959777"/>
            <a:ext cx="1652945" cy="17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FAB0CA0-0D1B-435C-B389-E962F256F6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19" y="6186859"/>
            <a:ext cx="1654171" cy="4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05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8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732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7CA505F-42C9-48B2-820C-1A03C261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81954"/>
              </p:ext>
            </p:extLst>
          </p:nvPr>
        </p:nvGraphicFramePr>
        <p:xfrm>
          <a:off x="6991431" y="954046"/>
          <a:ext cx="4540251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251">
                  <a:extLst>
                    <a:ext uri="{9D8B030D-6E8A-4147-A177-3AD203B41FA5}">
                      <a16:colId xmlns:a16="http://schemas.microsoft.com/office/drawing/2014/main" val="628358320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r>
                        <a:rPr lang="fr-CA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Accélérer </a:t>
                      </a:r>
                      <a:r>
                        <a:rPr lang="fr-CA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l’adoption de l’IA pour l’industrie </a:t>
                      </a:r>
                      <a:r>
                        <a:rPr lang="fr-CA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aérospatiale</a:t>
                      </a:r>
                    </a:p>
                    <a:p>
                      <a:r>
                        <a:rPr lang="fr-CA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</a:t>
                      </a:r>
                    </a:p>
                    <a:p>
                      <a:endParaRPr lang="fr-C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CA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projet soutenu par le Pôle montréalais d’enseignement supérieur en intelligence artificielle</a:t>
                      </a:r>
                    </a:p>
                    <a:p>
                      <a:endParaRPr lang="fr-C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C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CA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Octobre 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109835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E7C4184F-B012-4D5D-957A-87F5B8D17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430" y="5371327"/>
            <a:ext cx="3930569" cy="6044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904184-A959-428C-B096-AD45F1A3A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30" y="5007258"/>
            <a:ext cx="1906276" cy="134274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D2A812-967F-44C4-A07E-A7D37754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9" y="1025829"/>
            <a:ext cx="5810171" cy="32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3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F296FF5-4FB4-4F79-8B2E-CB66814EC9D9}"/>
              </a:ext>
            </a:extLst>
          </p:cNvPr>
          <p:cNvSpPr txBox="1"/>
          <p:nvPr/>
        </p:nvSpPr>
        <p:spPr>
          <a:xfrm>
            <a:off x="7480300" y="74930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0381D1-9D8E-4491-853C-55003792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6107764"/>
            <a:ext cx="2222500" cy="3417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3CD1AB-DA2F-421C-A09E-3BA6C601C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242" y="6107762"/>
            <a:ext cx="1382845" cy="3417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F74F317-94F9-442E-A8C8-C4D4C7F8F00F}"/>
              </a:ext>
            </a:extLst>
          </p:cNvPr>
          <p:cNvSpPr txBox="1"/>
          <p:nvPr/>
        </p:nvSpPr>
        <p:spPr>
          <a:xfrm>
            <a:off x="1147242" y="74930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Équipe de projet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996FF47-DF1D-44A1-8E88-C19BB32E7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32299"/>
              </p:ext>
            </p:extLst>
          </p:nvPr>
        </p:nvGraphicFramePr>
        <p:xfrm>
          <a:off x="7480301" y="1653540"/>
          <a:ext cx="29337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3243471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Concordia AI2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26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CIADI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66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TECHNOCompétences</a:t>
                      </a:r>
                      <a:endParaRPr lang="fr-C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13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CAMAQ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41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22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Pratt&amp;Whitney</a:t>
                      </a:r>
                      <a:r>
                        <a:rPr lang="fr-C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Canada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88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87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Howmet</a:t>
                      </a:r>
                      <a:r>
                        <a:rPr lang="fr-C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aerospace</a:t>
                      </a:r>
                      <a:endParaRPr lang="fr-C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347009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3D8DE1D-DE79-4021-B728-3D58D44DE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73302"/>
              </p:ext>
            </p:extLst>
          </p:nvPr>
        </p:nvGraphicFramePr>
        <p:xfrm>
          <a:off x="1147242" y="1653540"/>
          <a:ext cx="554355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662">
                  <a:extLst>
                    <a:ext uri="{9D8B030D-6E8A-4147-A177-3AD203B41FA5}">
                      <a16:colId xmlns:a16="http://schemas.microsoft.com/office/drawing/2014/main" val="3243471980"/>
                    </a:ext>
                  </a:extLst>
                </a:gridCol>
                <a:gridCol w="3142891">
                  <a:extLst>
                    <a:ext uri="{9D8B030D-6E8A-4147-A177-3AD203B41FA5}">
                      <a16:colId xmlns:a16="http://schemas.microsoft.com/office/drawing/2014/main" val="277988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Université Concordia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Collège de Bois-de-Boulogne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26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Sherry Blok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Simon Delamarre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66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Aniklet Zefi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Sabine </a:t>
                      </a:r>
                      <a:r>
                        <a:rPr lang="fr-CA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Boufenara</a:t>
                      </a:r>
                      <a:endParaRPr lang="fr-C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13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Alicia Apostolakos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Hafed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Benteftifa</a:t>
                      </a:r>
                      <a:endParaRPr lang="fr-C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41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Laura Ragonese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Soraya </a:t>
                      </a:r>
                      <a:r>
                        <a:rPr lang="fr-CA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Ferdenache</a:t>
                      </a:r>
                      <a:endParaRPr lang="fr-C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22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Serge Harboian</a:t>
                      </a:r>
                      <a:endParaRPr lang="fr-C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Soumaya </a:t>
                      </a:r>
                      <a:r>
                        <a:rPr lang="fr-CA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Chaffar</a:t>
                      </a:r>
                      <a:endParaRPr lang="fr-C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88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7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56B9A17-509A-4401-B44B-348BA0B2C708}"/>
              </a:ext>
            </a:extLst>
          </p:cNvPr>
          <p:cNvSpPr txBox="1"/>
          <p:nvPr/>
        </p:nvSpPr>
        <p:spPr>
          <a:xfrm>
            <a:off x="768349" y="2093089"/>
            <a:ext cx="8921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Plonger dans une industrie spécifique / champs d’application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Mobiliser un groupe de partenaires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Analyser l’écosystème et les besoins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Aligner les résultats avec des référentiels existants / développer un référentiel adapté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Élaborer un « </a:t>
            </a:r>
            <a:r>
              <a:rPr lang="fr-C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 » de microprogrammes à prioriser / développer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0381D1-9D8E-4491-853C-55003792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6107764"/>
            <a:ext cx="2222500" cy="3417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3CD1AB-DA2F-421C-A09E-3BA6C601C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242" y="6107762"/>
            <a:ext cx="1382845" cy="3417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CCC6F39-1F7D-4BEB-A95C-6FB059F818DB}"/>
              </a:ext>
            </a:extLst>
          </p:cNvPr>
          <p:cNvSpPr txBox="1"/>
          <p:nvPr/>
        </p:nvSpPr>
        <p:spPr>
          <a:xfrm>
            <a:off x="768349" y="749300"/>
            <a:ext cx="7766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Accélérer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l’adoption de l’IA pour l’industrie </a:t>
            </a: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aérospatiale - le projet</a:t>
            </a:r>
          </a:p>
        </p:txBody>
      </p:sp>
    </p:spTree>
    <p:extLst>
      <p:ext uri="{BB962C8B-B14F-4D97-AF65-F5344CB8AC3E}">
        <p14:creationId xmlns:p14="http://schemas.microsoft.com/office/powerpoint/2010/main" val="20788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FF3FF1-480B-4715-BFD6-9F6C07232C22}"/>
              </a:ext>
            </a:extLst>
          </p:cNvPr>
          <p:cNvSpPr/>
          <p:nvPr/>
        </p:nvSpPr>
        <p:spPr>
          <a:xfrm>
            <a:off x="768349" y="3276600"/>
            <a:ext cx="6356351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6B9A17-509A-4401-B44B-348BA0B2C708}"/>
              </a:ext>
            </a:extLst>
          </p:cNvPr>
          <p:cNvSpPr txBox="1"/>
          <p:nvPr/>
        </p:nvSpPr>
        <p:spPr>
          <a:xfrm>
            <a:off x="768349" y="2093089"/>
            <a:ext cx="8921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Plonger dans une industrie spécifique / champs d’application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Mobiliser un groupe de partenaires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Analyser l’écosystème et les besoins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Aligner les résultats avec des référentiels existants / développer un référentiel adapté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Élaborer un « </a:t>
            </a:r>
            <a:r>
              <a:rPr lang="fr-C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 » de microprogrammes à prioriser / développer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0381D1-9D8E-4491-853C-55003792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6107764"/>
            <a:ext cx="2222500" cy="3417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3CD1AB-DA2F-421C-A09E-3BA6C601C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242" y="6107762"/>
            <a:ext cx="1382845" cy="3417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CCC6F39-1F7D-4BEB-A95C-6FB059F818DB}"/>
              </a:ext>
            </a:extLst>
          </p:cNvPr>
          <p:cNvSpPr txBox="1"/>
          <p:nvPr/>
        </p:nvSpPr>
        <p:spPr>
          <a:xfrm>
            <a:off x="768349" y="749300"/>
            <a:ext cx="7766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Accélérer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l’adoption de l’IA pour l’industrie </a:t>
            </a: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aérospatiale - le projet</a:t>
            </a:r>
          </a:p>
        </p:txBody>
      </p:sp>
    </p:spTree>
    <p:extLst>
      <p:ext uri="{BB962C8B-B14F-4D97-AF65-F5344CB8AC3E}">
        <p14:creationId xmlns:p14="http://schemas.microsoft.com/office/powerpoint/2010/main" val="13382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56B9A17-509A-4401-B44B-348BA0B2C708}"/>
              </a:ext>
            </a:extLst>
          </p:cNvPr>
          <p:cNvSpPr txBox="1"/>
          <p:nvPr/>
        </p:nvSpPr>
        <p:spPr>
          <a:xfrm>
            <a:off x="768348" y="2286000"/>
            <a:ext cx="81089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Analyser l’écosystème et les besoins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Petites/moyennes vs grandes entreprises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Connaissances, expertises, ressources et culture organisationnelle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: rôles, « traits de personnalité », buts, « souffrances », freins à l’innovation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Stratégies : rencontres du comité aviseur, entrevues dirigées, multi répondants par entreprise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0381D1-9D8E-4491-853C-55003792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6107764"/>
            <a:ext cx="2222500" cy="3417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3CD1AB-DA2F-421C-A09E-3BA6C601C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242" y="6107762"/>
            <a:ext cx="1382845" cy="341783"/>
          </a:xfrm>
          <a:prstGeom prst="rect">
            <a:avLst/>
          </a:prstGeom>
        </p:spPr>
      </p:pic>
      <p:pic>
        <p:nvPicPr>
          <p:cNvPr id="8" name="Graphique 7" descr="Connexions">
            <a:extLst>
              <a:ext uri="{FF2B5EF4-FFF2-40B4-BE49-F238E27FC236}">
                <a16:creationId xmlns:a16="http://schemas.microsoft.com/office/drawing/2014/main" id="{2CA61B38-ECA4-4C6F-9988-11A2200A8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8720" y="2127537"/>
            <a:ext cx="2602925" cy="26029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6AA9049-439D-4D33-8EDA-331C8B15F6B9}"/>
              </a:ext>
            </a:extLst>
          </p:cNvPr>
          <p:cNvSpPr txBox="1"/>
          <p:nvPr/>
        </p:nvSpPr>
        <p:spPr>
          <a:xfrm>
            <a:off x="768349" y="749300"/>
            <a:ext cx="7766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Accélérer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l’adoption de l’IA pour l’industrie </a:t>
            </a: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aérospatiale - le projet</a:t>
            </a:r>
          </a:p>
        </p:txBody>
      </p:sp>
    </p:spTree>
    <p:extLst>
      <p:ext uri="{BB962C8B-B14F-4D97-AF65-F5344CB8AC3E}">
        <p14:creationId xmlns:p14="http://schemas.microsoft.com/office/powerpoint/2010/main" val="39075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56B9A17-509A-4401-B44B-348BA0B2C708}"/>
              </a:ext>
            </a:extLst>
          </p:cNvPr>
          <p:cNvSpPr txBox="1"/>
          <p:nvPr/>
        </p:nvSpPr>
        <p:spPr>
          <a:xfrm>
            <a:off x="768348" y="2561378"/>
            <a:ext cx="8108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Analyse et priorisation :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28 novembre 2022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Référentiel de compétences :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17 février 2023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Rapport de compilation des besoins :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10 mars 2023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Aperçu des microprogrammes :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31 mai 2023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0381D1-9D8E-4491-853C-55003792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6107764"/>
            <a:ext cx="2222500" cy="3417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3CD1AB-DA2F-421C-A09E-3BA6C601C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242" y="6107762"/>
            <a:ext cx="1382845" cy="341783"/>
          </a:xfrm>
          <a:prstGeom prst="rect">
            <a:avLst/>
          </a:prstGeom>
        </p:spPr>
      </p:pic>
      <p:pic>
        <p:nvPicPr>
          <p:cNvPr id="8" name="Graphique 7" descr="Connexions">
            <a:extLst>
              <a:ext uri="{FF2B5EF4-FFF2-40B4-BE49-F238E27FC236}">
                <a16:creationId xmlns:a16="http://schemas.microsoft.com/office/drawing/2014/main" id="{2CA61B38-ECA4-4C6F-9988-11A2200A8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8720" y="2127537"/>
            <a:ext cx="2602925" cy="26029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6AA9049-439D-4D33-8EDA-331C8B15F6B9}"/>
              </a:ext>
            </a:extLst>
          </p:cNvPr>
          <p:cNvSpPr txBox="1"/>
          <p:nvPr/>
        </p:nvSpPr>
        <p:spPr>
          <a:xfrm>
            <a:off x="768349" y="749300"/>
            <a:ext cx="7766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Accélérer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l’adoption de l’IA pour l’industrie </a:t>
            </a: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aérospatiale - l’échéancier</a:t>
            </a:r>
          </a:p>
        </p:txBody>
      </p:sp>
    </p:spTree>
    <p:extLst>
      <p:ext uri="{BB962C8B-B14F-4D97-AF65-F5344CB8AC3E}">
        <p14:creationId xmlns:p14="http://schemas.microsoft.com/office/powerpoint/2010/main" val="20380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7C4184F-B012-4D5D-957A-87F5B8D17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841" y="5535217"/>
            <a:ext cx="2864839" cy="4405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904184-A959-428C-B096-AD45F1A3A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30" y="5371326"/>
            <a:ext cx="1389411" cy="97867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D2A812-967F-44C4-A07E-A7D37754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14" y="1432229"/>
            <a:ext cx="5810171" cy="32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40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8F7FF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5F808817BF1E4CA5C78CF59F774907" ma:contentTypeVersion="4" ma:contentTypeDescription="Crée un document." ma:contentTypeScope="" ma:versionID="b44843893c14994e17dbcfe461a79c47">
  <xsd:schema xmlns:xsd="http://www.w3.org/2001/XMLSchema" xmlns:xs="http://www.w3.org/2001/XMLSchema" xmlns:p="http://schemas.microsoft.com/office/2006/metadata/properties" xmlns:ns2="1b15c6ab-9f88-47cd-bb30-bb19d41a9469" xmlns:ns3="8a3800a8-9693-435a-9dba-c05704a1ab1b" targetNamespace="http://schemas.microsoft.com/office/2006/metadata/properties" ma:root="true" ma:fieldsID="d226314d008e71b916002c10620507f7" ns2:_="" ns3:_="">
    <xsd:import namespace="1b15c6ab-9f88-47cd-bb30-bb19d41a9469"/>
    <xsd:import namespace="8a3800a8-9693-435a-9dba-c05704a1a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5c6ab-9f88-47cd-bb30-bb19d41a9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800a8-9693-435a-9dba-c05704a1a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4BEB60-9A33-44CF-B81A-DEBE8D8000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15c6ab-9f88-47cd-bb30-bb19d41a9469"/>
    <ds:schemaRef ds:uri="8a3800a8-9693-435a-9dba-c05704a1a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F78C8B-BD4A-4A13-B514-3488DDDBD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32912C-4E89-42F9-B91A-63A1F7C50C99}">
  <ds:schemaRefs>
    <ds:schemaRef ds:uri="1b15c6ab-9f88-47cd-bb30-bb19d41a9469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8a3800a8-9693-435a-9dba-c05704a1ab1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5841</TotalTime>
  <Words>280</Words>
  <Application>Microsoft Office PowerPoint</Application>
  <PresentationFormat>Grand écran</PresentationFormat>
  <Paragraphs>59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Delamarre, Simon</cp:lastModifiedBy>
  <cp:revision>115</cp:revision>
  <dcterms:created xsi:type="dcterms:W3CDTF">2020-01-06T16:52:02Z</dcterms:created>
  <dcterms:modified xsi:type="dcterms:W3CDTF">2022-10-11T23:19:32Z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0x010100FD5F808817BF1E4CA5C78CF59F774907</vt:lpwstr>
  </property>
</Properties>
</file>