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2" roundtripDataSignature="AMtx7mjcgEYiK1hhnDqnLHlRjJ2kWb3W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8" name="Google Shape;58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2f11fbed6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Overview,</a:t>
            </a:r>
            <a:endParaRPr/>
          </a:p>
        </p:txBody>
      </p:sp>
      <p:sp>
        <p:nvSpPr>
          <p:cNvPr id="66" name="Google Shape;66;g12f11fbed66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d401e692c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d401e692c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2f04bf18f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1" name="Google Shape;91;g12f04bf18f7_0_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2ec774a1c8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88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300">
                <a:solidFill>
                  <a:schemeClr val="dk1"/>
                </a:solidFill>
                <a:highlight>
                  <a:srgbClr val="EDEBE9"/>
                </a:highlight>
              </a:rPr>
              <a:t>A. </a:t>
            </a:r>
            <a:r>
              <a:rPr lang="en" sz="1300">
                <a:solidFill>
                  <a:schemeClr val="dk1"/>
                </a:solidFill>
                <a:highlight>
                  <a:srgbClr val="EDEBE9"/>
                </a:highlight>
              </a:rPr>
              <a:t>Business Intelligence​</a:t>
            </a:r>
            <a:endParaRPr sz="1300">
              <a:solidFill>
                <a:schemeClr val="dk1"/>
              </a:solidFill>
              <a:highlight>
                <a:srgbClr val="EDEBE9"/>
              </a:highlight>
            </a:endParaRPr>
          </a:p>
          <a:p>
            <a:pPr indent="0" lvl="0" marL="88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EDEBE9"/>
                </a:highlight>
              </a:rPr>
              <a:t>B. Review of Existing AI Competency Framework​</a:t>
            </a:r>
            <a:endParaRPr sz="1300">
              <a:solidFill>
                <a:schemeClr val="dk1"/>
              </a:solidFill>
              <a:highlight>
                <a:srgbClr val="EDEBE9"/>
              </a:highlight>
            </a:endParaRPr>
          </a:p>
          <a:p>
            <a:pPr indent="0" lvl="0" marL="88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EDEBE9"/>
                </a:highlight>
              </a:rPr>
              <a:t>C. Subject Matter Expert (SME) Course Proposal​</a:t>
            </a:r>
            <a:endParaRPr sz="1300">
              <a:solidFill>
                <a:schemeClr val="dk1"/>
              </a:solidFill>
              <a:highlight>
                <a:srgbClr val="EDEBE9"/>
              </a:highlight>
            </a:endParaRPr>
          </a:p>
          <a:p>
            <a:pPr indent="0" lvl="0" marL="88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EDEBE9"/>
                </a:highlight>
              </a:rPr>
              <a:t>D. Consultations​</a:t>
            </a:r>
            <a:endParaRPr sz="1300">
              <a:solidFill>
                <a:schemeClr val="dk1"/>
              </a:solidFill>
              <a:highlight>
                <a:srgbClr val="EDEBE9"/>
              </a:highlight>
            </a:endParaRPr>
          </a:p>
          <a:p>
            <a:pPr indent="0" lvl="0" marL="88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300">
                <a:solidFill>
                  <a:schemeClr val="dk1"/>
                </a:solidFill>
                <a:highlight>
                  <a:srgbClr val="EDEBE9"/>
                </a:highlight>
              </a:rPr>
              <a:t>E. Committee Feedback/Integration​</a:t>
            </a:r>
            <a:endParaRPr sz="1300">
              <a:solidFill>
                <a:schemeClr val="dk1"/>
              </a:solidFill>
              <a:highlight>
                <a:srgbClr val="EDEBE9"/>
              </a:highlight>
            </a:endParaRPr>
          </a:p>
          <a:p>
            <a:pPr indent="0" lvl="0" marL="88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EDEBE9"/>
                </a:highlight>
              </a:rPr>
              <a:t>F. Proposed themes for content development have been drafted</a:t>
            </a:r>
            <a:endParaRPr sz="1300">
              <a:solidFill>
                <a:schemeClr val="dk1"/>
              </a:solidFill>
              <a:highlight>
                <a:srgbClr val="EDEBE9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7" name="Google Shape;97;g12ec774a1c8_0_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31c63dde3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3" name="Google Shape;133;g131c63dde3e_0_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9" name="Google Shape;49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0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2" name="Google Shape;52;p20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3" name="Google Shape;53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indent="-3429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indent="-3429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indent="-3429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11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11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1" name="Google Shape;2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1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3" name="Google Shape;3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6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16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8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4" name="Google Shape;44;p1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5" name="Google Shape;45;p18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6" name="Google Shape;46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4.png"/><Relationship Id="rId4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png"/><Relationship Id="rId4" Type="http://schemas.openxmlformats.org/officeDocument/2006/relationships/image" Target="../media/image1.png"/><Relationship Id="rId5" Type="http://schemas.openxmlformats.org/officeDocument/2006/relationships/image" Target="../media/image12.png"/><Relationship Id="rId6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Relationship Id="rId4" Type="http://schemas.openxmlformats.org/officeDocument/2006/relationships/image" Target="../media/image9.png"/><Relationship Id="rId5" Type="http://schemas.openxmlformats.org/officeDocument/2006/relationships/image" Target="../media/image5.png"/><Relationship Id="rId6" Type="http://schemas.openxmlformats.org/officeDocument/2006/relationships/image" Target="../media/image7.png"/><Relationship Id="rId7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Relationship Id="rId4" Type="http://schemas.openxmlformats.org/officeDocument/2006/relationships/image" Target="../media/image6.png"/><Relationship Id="rId5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"/>
          <p:cNvSpPr txBox="1"/>
          <p:nvPr>
            <p:ph type="ctrTitle"/>
          </p:nvPr>
        </p:nvSpPr>
        <p:spPr>
          <a:xfrm>
            <a:off x="184575" y="1464300"/>
            <a:ext cx="8810400" cy="1332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2800"/>
              <a:t>A Pipeline to AI Adoption: AI Experiential Learning at the College and University Levels </a:t>
            </a:r>
            <a:endParaRPr b="1" sz="2800"/>
          </a:p>
        </p:txBody>
      </p:sp>
      <p:sp>
        <p:nvSpPr>
          <p:cNvPr id="61" name="Google Shape;61;p1"/>
          <p:cNvSpPr txBox="1"/>
          <p:nvPr>
            <p:ph idx="1" type="subTitle"/>
          </p:nvPr>
        </p:nvSpPr>
        <p:spPr>
          <a:xfrm>
            <a:off x="1195675" y="3344100"/>
            <a:ext cx="72465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2400"/>
              <a:t>PIA rencontre communauté de pratique</a:t>
            </a:r>
            <a:endParaRPr sz="24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2400"/>
              <a:t>January 20, 2023</a:t>
            </a:r>
            <a:endParaRPr sz="2400"/>
          </a:p>
        </p:txBody>
      </p:sp>
      <p:sp>
        <p:nvSpPr>
          <p:cNvPr id="62" name="Google Shape;62;p1"/>
          <p:cNvSpPr txBox="1"/>
          <p:nvPr/>
        </p:nvSpPr>
        <p:spPr>
          <a:xfrm>
            <a:off x="7090775" y="268600"/>
            <a:ext cx="1463700" cy="831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" name="Google Shape;6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22900" y="426500"/>
            <a:ext cx="1431576" cy="446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2f11fbed66_0_0"/>
          <p:cNvSpPr txBox="1"/>
          <p:nvPr>
            <p:ph type="title"/>
          </p:nvPr>
        </p:nvSpPr>
        <p:spPr>
          <a:xfrm>
            <a:off x="235500" y="1640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Dawson College Update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g12f11fbed66_0_0"/>
          <p:cNvSpPr txBox="1"/>
          <p:nvPr/>
        </p:nvSpPr>
        <p:spPr>
          <a:xfrm>
            <a:off x="311700" y="10000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500"/>
              <a:buFont typeface="Arial"/>
              <a:buChar char="●"/>
            </a:pP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The Dawson solution exposes the next generation to </a:t>
            </a:r>
            <a:r>
              <a:rPr b="1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the importance of AI for careers</a:t>
            </a: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in science and technology by adding an </a:t>
            </a:r>
            <a:r>
              <a:rPr b="1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experiential learning framework</a:t>
            </a: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for linking to AI competency curriculum. </a:t>
            </a:r>
            <a:endParaRPr b="0" i="0" sz="15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500"/>
              <a:buFont typeface="Arial"/>
              <a:buChar char="●"/>
            </a:pP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Dawson will provide </a:t>
            </a:r>
            <a:r>
              <a:rPr b="1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workshops and curriculum modules</a:t>
            </a: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that prepare students from various programs to participate in hands-on, </a:t>
            </a:r>
            <a:r>
              <a:rPr b="1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real world learning projects</a:t>
            </a: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guided by </a:t>
            </a:r>
            <a:r>
              <a:rPr b="1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AI experts and </a:t>
            </a:r>
            <a:r>
              <a:rPr b="1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professionals</a:t>
            </a: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b="0" i="0" sz="15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500"/>
              <a:buFont typeface="Arial"/>
              <a:buChar char="●"/>
            </a:pP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This will involve </a:t>
            </a:r>
            <a:r>
              <a:rPr b="1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training students by filling gaps</a:t>
            </a: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in background skills and knowledge needed for active and successful participation. </a:t>
            </a:r>
            <a:endParaRPr b="0" i="0" sz="15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500"/>
              <a:buFont typeface="Arial"/>
              <a:buChar char="●"/>
            </a:pP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b="1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collaboration with Concordia AI2</a:t>
            </a: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will allow Dawson College students to be </a:t>
            </a:r>
            <a:r>
              <a:rPr b="1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supported in their experiential learning</a:t>
            </a: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through engagement with different </a:t>
            </a:r>
            <a:r>
              <a:rPr b="1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cross-disciplinary</a:t>
            </a: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projects. </a:t>
            </a:r>
            <a:endParaRPr b="0" i="0" sz="15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d401e692cc_0_0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Dawson College Update cont’d</a:t>
            </a:r>
            <a:endParaRPr/>
          </a:p>
        </p:txBody>
      </p:sp>
      <p:sp>
        <p:nvSpPr>
          <p:cNvPr id="75" name="Google Shape;75;g1d401e692cc_0_0"/>
          <p:cNvSpPr txBox="1"/>
          <p:nvPr>
            <p:ph idx="1" type="body"/>
          </p:nvPr>
        </p:nvSpPr>
        <p:spPr>
          <a:xfrm>
            <a:off x="457200" y="1200150"/>
            <a:ext cx="8229600" cy="3639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34343"/>
                </a:solidFill>
              </a:rPr>
              <a:t>Experiential Learning Workshops</a:t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434343"/>
              </a:solidFill>
            </a:endParaRPr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rgbClr val="434343"/>
              </a:buClr>
              <a:buSzPts val="1800"/>
              <a:buChar char="●"/>
            </a:pPr>
            <a:r>
              <a:rPr i="1" lang="en">
                <a:solidFill>
                  <a:srgbClr val="434343"/>
                </a:solidFill>
                <a:highlight>
                  <a:srgbClr val="FFFF00"/>
                </a:highlight>
              </a:rPr>
              <a:t>S</a:t>
            </a:r>
            <a:r>
              <a:rPr i="1" lang="en">
                <a:solidFill>
                  <a:srgbClr val="434343"/>
                </a:solidFill>
                <a:highlight>
                  <a:srgbClr val="FFFF00"/>
                </a:highlight>
              </a:rPr>
              <a:t>tatus: project consultation with AI2.</a:t>
            </a:r>
            <a:endParaRPr i="1">
              <a:solidFill>
                <a:srgbClr val="434343"/>
              </a:solidFill>
              <a:highlight>
                <a:srgbClr val="FFFF00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●"/>
            </a:pPr>
            <a:r>
              <a:rPr lang="en">
                <a:solidFill>
                  <a:srgbClr val="434343"/>
                </a:solidFill>
              </a:rPr>
              <a:t>Outcomes presented by students.</a:t>
            </a:r>
            <a:endParaRPr>
              <a:solidFill>
                <a:srgbClr val="434343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●"/>
            </a:pPr>
            <a:r>
              <a:rPr lang="en">
                <a:solidFill>
                  <a:srgbClr val="434343"/>
                </a:solidFill>
              </a:rPr>
              <a:t>EL guidelines + recommendations for implementation.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76" name="Google Shape;76;g1d401e692cc_0_0"/>
          <p:cNvSpPr txBox="1"/>
          <p:nvPr/>
        </p:nvSpPr>
        <p:spPr>
          <a:xfrm>
            <a:off x="2623225" y="2584725"/>
            <a:ext cx="1709100" cy="4464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" sz="1500">
                <a:solidFill>
                  <a:srgbClr val="A72A1E"/>
                </a:solidFill>
              </a:rPr>
              <a:t>2. Training</a:t>
            </a:r>
            <a:endParaRPr b="1" i="0" sz="1500" u="none" cap="none" strike="noStrike">
              <a:solidFill>
                <a:srgbClr val="A72A1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1d401e692cc_0_0"/>
          <p:cNvSpPr txBox="1"/>
          <p:nvPr/>
        </p:nvSpPr>
        <p:spPr>
          <a:xfrm>
            <a:off x="518313" y="2584725"/>
            <a:ext cx="1709100" cy="4464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A72A1E"/>
                </a:solidFill>
              </a:rPr>
              <a:t>1. Overview</a:t>
            </a:r>
            <a:endParaRPr b="1" i="0" sz="1500" u="none" cap="none" strike="noStrike">
              <a:solidFill>
                <a:srgbClr val="A72A1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g1d401e692cc_0_0"/>
          <p:cNvSpPr txBox="1"/>
          <p:nvPr/>
        </p:nvSpPr>
        <p:spPr>
          <a:xfrm>
            <a:off x="4705213" y="2584725"/>
            <a:ext cx="1709100" cy="4464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" sz="1500">
                <a:solidFill>
                  <a:srgbClr val="A72A1E"/>
                </a:solidFill>
              </a:rPr>
              <a:t>3. Preparation</a:t>
            </a:r>
            <a:endParaRPr b="1" i="0" sz="1500" u="none" cap="none" strike="noStrike">
              <a:solidFill>
                <a:srgbClr val="A72A1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9" name="Google Shape;79;g1d401e692cc_0_0"/>
          <p:cNvCxnSpPr/>
          <p:nvPr/>
        </p:nvCxnSpPr>
        <p:spPr>
          <a:xfrm>
            <a:off x="1919075" y="2176652"/>
            <a:ext cx="944700" cy="6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lg" w="lg" type="stealth"/>
          </a:ln>
        </p:spPr>
      </p:cxnSp>
      <p:cxnSp>
        <p:nvCxnSpPr>
          <p:cNvPr id="80" name="Google Shape;80;g1d401e692cc_0_0"/>
          <p:cNvCxnSpPr/>
          <p:nvPr/>
        </p:nvCxnSpPr>
        <p:spPr>
          <a:xfrm>
            <a:off x="4038975" y="2176652"/>
            <a:ext cx="944700" cy="6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lg" w="lg" type="stealth"/>
          </a:ln>
        </p:spPr>
      </p:cxnSp>
      <p:cxnSp>
        <p:nvCxnSpPr>
          <p:cNvPr id="81" name="Google Shape;81;g1d401e692cc_0_0"/>
          <p:cNvCxnSpPr/>
          <p:nvPr/>
        </p:nvCxnSpPr>
        <p:spPr>
          <a:xfrm>
            <a:off x="6257975" y="2176652"/>
            <a:ext cx="944700" cy="6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lg" w="lg" type="stealth"/>
          </a:ln>
        </p:spPr>
      </p:cxnSp>
      <p:sp>
        <p:nvSpPr>
          <p:cNvPr id="82" name="Google Shape;82;g1d401e692cc_0_0"/>
          <p:cNvSpPr txBox="1"/>
          <p:nvPr/>
        </p:nvSpPr>
        <p:spPr>
          <a:xfrm>
            <a:off x="6915013" y="2584725"/>
            <a:ext cx="1709100" cy="4464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" sz="1500">
                <a:solidFill>
                  <a:srgbClr val="A72A1E"/>
                </a:solidFill>
              </a:rPr>
              <a:t>4. Reflection</a:t>
            </a:r>
            <a:endParaRPr b="1" i="0" sz="1500" u="none" cap="none" strike="noStrike">
              <a:solidFill>
                <a:srgbClr val="A72A1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g1d401e692cc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5070" y="1810294"/>
            <a:ext cx="735617" cy="735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1d401e692cc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83572" y="1811840"/>
            <a:ext cx="735617" cy="735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1d401e692cc_0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53022" y="1810300"/>
            <a:ext cx="735617" cy="735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1d401e692cc_0_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422485" y="1810297"/>
            <a:ext cx="735617" cy="735612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g1d401e692cc_0_0"/>
          <p:cNvSpPr txBox="1"/>
          <p:nvPr/>
        </p:nvSpPr>
        <p:spPr>
          <a:xfrm>
            <a:off x="5934725" y="3242050"/>
            <a:ext cx="1709100" cy="400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1" lang="en">
                <a:solidFill>
                  <a:srgbClr val="0070C0"/>
                </a:solidFill>
              </a:rPr>
              <a:t>EL project </a:t>
            </a:r>
            <a:endParaRPr b="1" i="1" sz="1400" u="none" cap="none" strike="noStrik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8" name="Google Shape;88;g1d401e692cc_0_0"/>
          <p:cNvCxnSpPr/>
          <p:nvPr/>
        </p:nvCxnSpPr>
        <p:spPr>
          <a:xfrm flipH="1" rot="10800000">
            <a:off x="6647250" y="2159050"/>
            <a:ext cx="4500" cy="1083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f04bf18f7_0_5"/>
          <p:cNvSpPr txBox="1"/>
          <p:nvPr>
            <p:ph type="title"/>
          </p:nvPr>
        </p:nvSpPr>
        <p:spPr>
          <a:xfrm>
            <a:off x="311700" y="1671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Concordia Continuing Education Update</a:t>
            </a:r>
            <a:endParaRPr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94" name="Google Shape;94;g12f04bf18f7_0_5"/>
          <p:cNvSpPr txBox="1"/>
          <p:nvPr/>
        </p:nvSpPr>
        <p:spPr>
          <a:xfrm>
            <a:off x="311700" y="805093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500"/>
              <a:buFont typeface="Arial"/>
              <a:buChar char="●"/>
            </a:pPr>
            <a:r>
              <a:rPr lang="en" sz="1500">
                <a:solidFill>
                  <a:srgbClr val="434343"/>
                </a:solidFill>
              </a:rPr>
              <a:t>Use existing AI Competency Framework (previous PIA grant) to d</a:t>
            </a: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evelop </a:t>
            </a:r>
            <a:r>
              <a:rPr b="1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business AI adoption microprogram</a:t>
            </a: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supported by </a:t>
            </a:r>
            <a:r>
              <a:rPr b="1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experiential learning </a:t>
            </a: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opportunities. </a:t>
            </a:r>
            <a:endParaRPr b="0" i="0" sz="15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500"/>
              <a:buFont typeface="Arial"/>
              <a:buChar char="●"/>
            </a:pP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Our microprogram will take the learner through </a:t>
            </a:r>
            <a:r>
              <a:rPr b="1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4 focus areas</a:t>
            </a: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b="0" i="0" sz="15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1" marL="9144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500"/>
              <a:buFont typeface="Arial"/>
              <a:buChar char="○"/>
            </a:pPr>
            <a:r>
              <a:rPr b="1" lang="en" sz="1500">
                <a:solidFill>
                  <a:srgbClr val="434343"/>
                </a:solidFill>
              </a:rPr>
              <a:t>Identify </a:t>
            </a:r>
            <a:r>
              <a:rPr lang="en" sz="1500">
                <a:solidFill>
                  <a:srgbClr val="434343"/>
                </a:solidFill>
              </a:rPr>
              <a:t>the business applications of AI</a:t>
            </a: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5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1" marL="9144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500"/>
              <a:buFont typeface="Arial"/>
              <a:buChar char="○"/>
            </a:pPr>
            <a:r>
              <a:rPr b="1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develop</a:t>
            </a: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, and execute a process and strategic plan for AI adoption</a:t>
            </a:r>
            <a:endParaRPr b="0" i="0" sz="15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1" marL="9144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500"/>
              <a:buFont typeface="Arial"/>
              <a:buChar char="○"/>
            </a:pPr>
            <a:r>
              <a:rPr b="1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sell</a:t>
            </a: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AI to stakeholders/</a:t>
            </a: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deployment</a:t>
            </a:r>
            <a:r>
              <a:rPr b="0" i="0" lang="en" sz="15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of solution</a:t>
            </a:r>
            <a:endParaRPr b="0" i="0" sz="15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1" marL="9144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500"/>
              <a:buFont typeface="Arial"/>
              <a:buChar char="○"/>
            </a:pPr>
            <a:r>
              <a:rPr b="1" lang="en" sz="1500">
                <a:solidFill>
                  <a:srgbClr val="434343"/>
                </a:solidFill>
              </a:rPr>
              <a:t>manage </a:t>
            </a:r>
            <a:r>
              <a:rPr lang="en" sz="1500">
                <a:solidFill>
                  <a:srgbClr val="434343"/>
                </a:solidFill>
              </a:rPr>
              <a:t>AI solutions</a:t>
            </a:r>
            <a:endParaRPr b="0" i="0" sz="15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ec774a1c8_0_11"/>
          <p:cNvSpPr txBox="1"/>
          <p:nvPr>
            <p:ph type="title"/>
          </p:nvPr>
        </p:nvSpPr>
        <p:spPr>
          <a:xfrm>
            <a:off x="235500" y="140225"/>
            <a:ext cx="8520600" cy="572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Concordia Continuing Education Update cont’d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00" name="Google Shape;100;g12ec774a1c8_0_11"/>
          <p:cNvSpPr txBox="1"/>
          <p:nvPr/>
        </p:nvSpPr>
        <p:spPr>
          <a:xfrm>
            <a:off x="3186675" y="3242050"/>
            <a:ext cx="1797000" cy="400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1" lang="en" sz="14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Advisory Meetings</a:t>
            </a:r>
            <a:endParaRPr b="1" i="1" sz="1400" u="none" cap="none" strike="noStrik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g12ec774a1c8_0_11"/>
          <p:cNvSpPr txBox="1"/>
          <p:nvPr/>
        </p:nvSpPr>
        <p:spPr>
          <a:xfrm>
            <a:off x="419125" y="1067275"/>
            <a:ext cx="1980000" cy="400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May 2022 - Sep 2022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g12ec774a1c8_0_11"/>
          <p:cNvSpPr txBox="1"/>
          <p:nvPr/>
        </p:nvSpPr>
        <p:spPr>
          <a:xfrm>
            <a:off x="2950200" y="1067275"/>
            <a:ext cx="2976600" cy="400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Sep 2022 - Apr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g12ec774a1c8_0_11"/>
          <p:cNvSpPr txBox="1"/>
          <p:nvPr/>
        </p:nvSpPr>
        <p:spPr>
          <a:xfrm>
            <a:off x="3423525" y="3574750"/>
            <a:ext cx="1235400" cy="400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Sep 2022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g12ec774a1c8_0_11"/>
          <p:cNvSpPr txBox="1"/>
          <p:nvPr/>
        </p:nvSpPr>
        <p:spPr>
          <a:xfrm>
            <a:off x="5934725" y="3242050"/>
            <a:ext cx="1709100" cy="400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1" lang="en" sz="14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Advisory Meeting</a:t>
            </a:r>
            <a:endParaRPr b="1" i="1" sz="1400" u="none" cap="none" strike="noStrik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g12ec774a1c8_0_11"/>
          <p:cNvSpPr txBox="1"/>
          <p:nvPr/>
        </p:nvSpPr>
        <p:spPr>
          <a:xfrm>
            <a:off x="6095375" y="3613700"/>
            <a:ext cx="1235400" cy="400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Apr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g12ec774a1c8_0_11"/>
          <p:cNvSpPr txBox="1"/>
          <p:nvPr/>
        </p:nvSpPr>
        <p:spPr>
          <a:xfrm>
            <a:off x="6749225" y="1051825"/>
            <a:ext cx="1980000" cy="400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May 2023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7" name="Google Shape;107;g12ec774a1c8_0_11"/>
          <p:cNvGrpSpPr/>
          <p:nvPr/>
        </p:nvGrpSpPr>
        <p:grpSpPr>
          <a:xfrm>
            <a:off x="518313" y="1576150"/>
            <a:ext cx="1709100" cy="1150175"/>
            <a:chOff x="518313" y="1576150"/>
            <a:chExt cx="1709100" cy="1150175"/>
          </a:xfrm>
        </p:grpSpPr>
        <p:sp>
          <p:nvSpPr>
            <p:cNvPr id="108" name="Google Shape;108;g12ec774a1c8_0_11"/>
            <p:cNvSpPr/>
            <p:nvPr/>
          </p:nvSpPr>
          <p:spPr>
            <a:xfrm>
              <a:off x="1075711" y="1576150"/>
              <a:ext cx="594300" cy="594300"/>
            </a:xfrm>
            <a:prstGeom prst="ellipse">
              <a:avLst/>
            </a:prstGeom>
            <a:solidFill>
              <a:srgbClr val="CFE2F3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g12ec774a1c8_0_11"/>
            <p:cNvSpPr txBox="1"/>
            <p:nvPr/>
          </p:nvSpPr>
          <p:spPr>
            <a:xfrm>
              <a:off x="518313" y="2279925"/>
              <a:ext cx="1709100" cy="446400"/>
            </a:xfrm>
            <a:prstGeom prst="rect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b="1" i="0" lang="en" sz="1500" u="none" cap="none" strike="noStrike">
                  <a:solidFill>
                    <a:srgbClr val="A72A1E"/>
                  </a:solidFill>
                  <a:latin typeface="Arial"/>
                  <a:ea typeface="Arial"/>
                  <a:cs typeface="Arial"/>
                  <a:sym typeface="Arial"/>
                </a:rPr>
                <a:t>Analysis</a:t>
              </a:r>
              <a:endParaRPr b="1" i="0" sz="1500" u="none" cap="none" strike="noStrike">
                <a:solidFill>
                  <a:srgbClr val="A72A1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10" name="Google Shape;110;g12ec774a1c8_0_1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153375" y="1666125"/>
              <a:ext cx="411480" cy="41148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1" name="Google Shape;111;g12ec774a1c8_0_11"/>
          <p:cNvGrpSpPr/>
          <p:nvPr/>
        </p:nvGrpSpPr>
        <p:grpSpPr>
          <a:xfrm>
            <a:off x="2623225" y="1576150"/>
            <a:ext cx="1709100" cy="1150175"/>
            <a:chOff x="2623225" y="1576150"/>
            <a:chExt cx="1709100" cy="1150175"/>
          </a:xfrm>
        </p:grpSpPr>
        <p:sp>
          <p:nvSpPr>
            <p:cNvPr id="112" name="Google Shape;112;g12ec774a1c8_0_11"/>
            <p:cNvSpPr/>
            <p:nvPr/>
          </p:nvSpPr>
          <p:spPr>
            <a:xfrm>
              <a:off x="3180623" y="1576150"/>
              <a:ext cx="594300" cy="594300"/>
            </a:xfrm>
            <a:prstGeom prst="ellipse">
              <a:avLst/>
            </a:prstGeom>
            <a:solidFill>
              <a:srgbClr val="CFE2F3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g12ec774a1c8_0_11"/>
            <p:cNvSpPr txBox="1"/>
            <p:nvPr/>
          </p:nvSpPr>
          <p:spPr>
            <a:xfrm>
              <a:off x="2623225" y="2279925"/>
              <a:ext cx="1709100" cy="446400"/>
            </a:xfrm>
            <a:prstGeom prst="rect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b="1" i="0" lang="en" sz="1500" u="none" cap="none" strike="noStrike">
                  <a:solidFill>
                    <a:srgbClr val="A72A1E"/>
                  </a:solidFill>
                  <a:latin typeface="Arial"/>
                  <a:ea typeface="Arial"/>
                  <a:cs typeface="Arial"/>
                  <a:sym typeface="Arial"/>
                </a:rPr>
                <a:t>Design</a:t>
              </a:r>
              <a:endParaRPr b="1" i="0" sz="1500" u="none" cap="none" strike="noStrike">
                <a:solidFill>
                  <a:srgbClr val="A72A1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14" name="Google Shape;114;g12ec774a1c8_0_1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3289609" y="1672525"/>
              <a:ext cx="402336" cy="40233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5" name="Google Shape;115;g12ec774a1c8_0_11"/>
          <p:cNvGrpSpPr/>
          <p:nvPr/>
        </p:nvGrpSpPr>
        <p:grpSpPr>
          <a:xfrm>
            <a:off x="6884675" y="1576150"/>
            <a:ext cx="1709100" cy="1441175"/>
            <a:chOff x="6884675" y="1576150"/>
            <a:chExt cx="1709100" cy="1441175"/>
          </a:xfrm>
        </p:grpSpPr>
        <p:sp>
          <p:nvSpPr>
            <p:cNvPr id="116" name="Google Shape;116;g12ec774a1c8_0_11"/>
            <p:cNvSpPr/>
            <p:nvPr/>
          </p:nvSpPr>
          <p:spPr>
            <a:xfrm>
              <a:off x="7447823" y="1576150"/>
              <a:ext cx="594300" cy="594300"/>
            </a:xfrm>
            <a:prstGeom prst="ellipse">
              <a:avLst/>
            </a:prstGeom>
            <a:solidFill>
              <a:srgbClr val="CFE2F3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g12ec774a1c8_0_11"/>
            <p:cNvSpPr txBox="1"/>
            <p:nvPr/>
          </p:nvSpPr>
          <p:spPr>
            <a:xfrm>
              <a:off x="6884675" y="2279925"/>
              <a:ext cx="1709100" cy="737400"/>
            </a:xfrm>
            <a:prstGeom prst="rect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b="1" i="0" lang="en" sz="1500" u="none" cap="none" strike="noStrike">
                  <a:solidFill>
                    <a:srgbClr val="A72A1E"/>
                  </a:solidFill>
                  <a:latin typeface="Arial"/>
                  <a:ea typeface="Arial"/>
                  <a:cs typeface="Arial"/>
                  <a:sym typeface="Arial"/>
                </a:rPr>
                <a:t>Submission to PIA</a:t>
              </a:r>
              <a:endParaRPr b="1" i="0" sz="1500" u="none" cap="none" strike="noStrike">
                <a:solidFill>
                  <a:srgbClr val="A72A1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18" name="Google Shape;118;g12ec774a1c8_0_11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7528913" y="1675263"/>
              <a:ext cx="420625" cy="42062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9" name="Google Shape;119;g12ec774a1c8_0_11"/>
          <p:cNvGrpSpPr/>
          <p:nvPr/>
        </p:nvGrpSpPr>
        <p:grpSpPr>
          <a:xfrm>
            <a:off x="4705213" y="1576150"/>
            <a:ext cx="1709100" cy="1150175"/>
            <a:chOff x="4705213" y="1576150"/>
            <a:chExt cx="1709100" cy="1150175"/>
          </a:xfrm>
        </p:grpSpPr>
        <p:sp>
          <p:nvSpPr>
            <p:cNvPr id="120" name="Google Shape;120;g12ec774a1c8_0_11"/>
            <p:cNvSpPr/>
            <p:nvPr/>
          </p:nvSpPr>
          <p:spPr>
            <a:xfrm>
              <a:off x="5262608" y="1576150"/>
              <a:ext cx="594300" cy="594300"/>
            </a:xfrm>
            <a:prstGeom prst="ellipse">
              <a:avLst/>
            </a:prstGeom>
            <a:solidFill>
              <a:srgbClr val="CFE2F3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g12ec774a1c8_0_11"/>
            <p:cNvSpPr txBox="1"/>
            <p:nvPr/>
          </p:nvSpPr>
          <p:spPr>
            <a:xfrm>
              <a:off x="4705213" y="2279925"/>
              <a:ext cx="1709100" cy="446400"/>
            </a:xfrm>
            <a:prstGeom prst="rect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b="1" i="0" lang="en" sz="1500" u="none" cap="none" strike="noStrike">
                  <a:solidFill>
                    <a:srgbClr val="A72A1E"/>
                  </a:solidFill>
                  <a:highlight>
                    <a:srgbClr val="FFFF00"/>
                  </a:highlight>
                  <a:latin typeface="Arial"/>
                  <a:ea typeface="Arial"/>
                  <a:cs typeface="Arial"/>
                  <a:sym typeface="Arial"/>
                </a:rPr>
                <a:t>Development</a:t>
              </a:r>
              <a:endParaRPr b="1" i="0" sz="1500" u="none" cap="none" strike="noStrike">
                <a:solidFill>
                  <a:srgbClr val="A72A1E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22" name="Google Shape;122;g12ec774a1c8_0_11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5349450" y="1666125"/>
              <a:ext cx="420623" cy="42062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3" name="Google Shape;123;g12ec774a1c8_0_11"/>
          <p:cNvCxnSpPr/>
          <p:nvPr/>
        </p:nvCxnSpPr>
        <p:spPr>
          <a:xfrm>
            <a:off x="1919075" y="1871852"/>
            <a:ext cx="944700" cy="6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lg" w="lg" type="stealth"/>
          </a:ln>
        </p:spPr>
      </p:cxnSp>
      <p:cxnSp>
        <p:nvCxnSpPr>
          <p:cNvPr id="124" name="Google Shape;124;g12ec774a1c8_0_11"/>
          <p:cNvCxnSpPr/>
          <p:nvPr/>
        </p:nvCxnSpPr>
        <p:spPr>
          <a:xfrm>
            <a:off x="4038975" y="1871852"/>
            <a:ext cx="944700" cy="6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lg" w="lg" type="stealth"/>
          </a:ln>
        </p:spPr>
      </p:cxnSp>
      <p:cxnSp>
        <p:nvCxnSpPr>
          <p:cNvPr id="125" name="Google Shape;125;g12ec774a1c8_0_11"/>
          <p:cNvCxnSpPr/>
          <p:nvPr/>
        </p:nvCxnSpPr>
        <p:spPr>
          <a:xfrm>
            <a:off x="6257975" y="1871852"/>
            <a:ext cx="944700" cy="6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lg" w="lg" type="stealth"/>
          </a:ln>
        </p:spPr>
      </p:cxnSp>
      <p:cxnSp>
        <p:nvCxnSpPr>
          <p:cNvPr id="126" name="Google Shape;126;g12ec774a1c8_0_11"/>
          <p:cNvCxnSpPr/>
          <p:nvPr/>
        </p:nvCxnSpPr>
        <p:spPr>
          <a:xfrm flipH="1" rot="10800000">
            <a:off x="4038975" y="2159050"/>
            <a:ext cx="4500" cy="1083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7" name="Google Shape;127;g12ec774a1c8_0_11"/>
          <p:cNvCxnSpPr/>
          <p:nvPr/>
        </p:nvCxnSpPr>
        <p:spPr>
          <a:xfrm flipH="1" rot="10800000">
            <a:off x="6647250" y="2159050"/>
            <a:ext cx="4500" cy="1083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8" name="Google Shape;128;g12ec774a1c8_0_11"/>
          <p:cNvCxnSpPr/>
          <p:nvPr/>
        </p:nvCxnSpPr>
        <p:spPr>
          <a:xfrm flipH="1" rot="10800000">
            <a:off x="5533850" y="2726325"/>
            <a:ext cx="4500" cy="1083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9" name="Google Shape;129;g12ec774a1c8_0_11"/>
          <p:cNvSpPr txBox="1"/>
          <p:nvPr/>
        </p:nvSpPr>
        <p:spPr>
          <a:xfrm>
            <a:off x="4839350" y="3809325"/>
            <a:ext cx="1393500" cy="8313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en">
                <a:solidFill>
                  <a:srgbClr val="A72A1E"/>
                </a:solidFill>
                <a:highlight>
                  <a:srgbClr val="FFFF00"/>
                </a:highlight>
              </a:rPr>
              <a:t>*We are moving into this phase*</a:t>
            </a:r>
            <a:endParaRPr b="1" i="0" sz="1400" u="none" cap="none" strike="noStrike">
              <a:solidFill>
                <a:srgbClr val="A72A1E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g12ec774a1c8_0_11"/>
          <p:cNvSpPr txBox="1"/>
          <p:nvPr/>
        </p:nvSpPr>
        <p:spPr>
          <a:xfrm>
            <a:off x="3423525" y="3933625"/>
            <a:ext cx="1235400" cy="400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en">
                <a:solidFill>
                  <a:schemeClr val="dk1"/>
                </a:solidFill>
              </a:rPr>
              <a:t>Dec</a:t>
            </a:r>
            <a:r>
              <a:rPr b="1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</a:t>
            </a:r>
            <a:r>
              <a:rPr b="1" lang="en">
                <a:solidFill>
                  <a:schemeClr val="dk1"/>
                </a:solidFill>
              </a:rPr>
              <a:t>2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31c63dde3e_0_10"/>
          <p:cNvSpPr txBox="1"/>
          <p:nvPr>
            <p:ph type="title"/>
          </p:nvPr>
        </p:nvSpPr>
        <p:spPr>
          <a:xfrm>
            <a:off x="243350" y="19990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Thank You!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6" name="Google Shape;136;g131c63dde3e_0_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853325" y="3018400"/>
            <a:ext cx="1431576" cy="446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131c63dde3e_0_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387425" y="2955388"/>
            <a:ext cx="1904042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Aniklet Zefi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0x010100917964B7DA00914581DA0F6A63DB765C</vt:lpwstr>
  </property>
</Properties>
</file>