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modernComment_198_96A7C4D4.xml" ContentType="application/vnd.ms-powerpoint.comments+xml"/>
  <Override PartName="/ppt/notesSlides/notesSlide1.xml" ContentType="application/vnd.openxmlformats-officedocument.presentationml.notesSlide+xml"/>
  <Override PartName="/ppt/comments/modernComment_1B1_6464662F.xml" ContentType="application/vnd.ms-powerpoint.comments+xml"/>
  <Override PartName="/ppt/comments/modernComment_1B2_D0FBFAAA.xml" ContentType="application/vnd.ms-powerpoint.comments+xml"/>
  <Override PartName="/ppt/comments/modernComment_1A0_EEE6C4F5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408" r:id="rId5"/>
    <p:sldId id="413" r:id="rId6"/>
    <p:sldId id="436" r:id="rId7"/>
    <p:sldId id="431" r:id="rId8"/>
    <p:sldId id="432" r:id="rId9"/>
    <p:sldId id="433" r:id="rId10"/>
    <p:sldId id="434" r:id="rId11"/>
    <p:sldId id="430" r:id="rId12"/>
    <p:sldId id="438" r:id="rId13"/>
    <p:sldId id="416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A0C5757-F4DC-4EE7-114D-DB7E74DD2C98}" name="Provost, Chantal" initials="PC" userId="S::chantal.provost@bdeb.qc.ca::586c1b9a-7c4f-4c2e-97e5-fa1d1ac08ae3" providerId="AD"/>
  <p188:author id="{2CDDE4AD-CA85-729C-4D25-4638AFE75F60}" name="Promtep, Sandrine" initials="PS" userId="S::promtep.sandrine@uqam.ca::26108659-be97-4588-a08f-02f943999e3c" providerId="AD"/>
  <p188:author id="{CEA836DE-664E-C386-8CFD-7E38B816E909}" name="Alexandre.Enkerli" initials="Al" userId="S::alexandre.enkerli_collecto.ca#ext#@bdebqcca.onmicrosoft.com::8dccfbdf-ec43-46fe-813a-f1eb534ef10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1C5E7"/>
    <a:srgbClr val="4C398B"/>
    <a:srgbClr val="552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01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omments/modernComment_198_96A7C4D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F1921A8-0FDC-8941-9BDE-5DB6773B5AC9}" authorId="{2CDDE4AD-CA85-729C-4D25-4638AFE75F60}" created="2022-10-12T02:21:01.544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527577300" sldId="408"/>
      <ac:spMk id="7" creationId="{55FCE602-127E-4A1F-A806-940FE9859CFA}"/>
    </ac:deMkLst>
    <p188:txBody>
      <a:bodyPr/>
      <a:lstStyle/>
      <a:p>
        <a:r>
          <a:rPr lang="en-US"/>
          <a:t>merci d'être gentleman mais je ne saisis pas l'ordre ici?
Peut-être ordre alpha si nous sommes nous tous chercheurs sur le projet ?
Si non, on peut regrouper par institution? ou rôle?
</a:t>
        </a:r>
      </a:p>
    </p188:txBody>
  </p188:cm>
</p188:cmLst>
</file>

<file path=ppt/comments/modernComment_1A0_EEE6C4F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E3C22DB-769C-4C9D-B1DB-CED7E9C9907F}" authorId="{CEA836DE-664E-C386-8CFD-7E38B816E909}" created="2022-05-10T17:14:16.351">
    <pc:sldMkLst xmlns:pc="http://schemas.microsoft.com/office/powerpoint/2013/main/command">
      <pc:docMk/>
      <pc:sldMk cId="4008101109" sldId="416"/>
    </pc:sldMkLst>
    <p188:replyLst>
      <p188:reply id="{949B41FB-91D0-5B48-ABA1-9E7736225AD0}" authorId="{2CDDE4AD-CA85-729C-4D25-4638AFE75F60}" created="2022-10-12T02:14:50.822">
        <p188:txBody>
          <a:bodyPr/>
          <a:lstStyle/>
          <a:p>
            <a:r>
              <a:rPr lang="en-US"/>
              <a:t>suis d'accord que y en a encore beaucoup...Perso, je garderais le dernier point en intention globale et en sous points avec indentation, j'indiquerais les autres sauf celui sur les approches pédagogiques (redondant)</a:t>
            </a:r>
          </a:p>
        </p188:txBody>
      </p188:reply>
    </p188:replyLst>
    <p188:txBody>
      <a:bodyPr/>
      <a:lstStyle/>
      <a:p>
        <a:r>
          <a:rPr lang="fr-CA"/>
          <a:t>Encore beaucoup de contenu. Peut-être résumer en révélant ce que ça veut dire à BdeB spécifiquement.</a:t>
        </a:r>
      </a:p>
    </p188:txBody>
  </p188:cm>
</p188:cmLst>
</file>

<file path=ppt/comments/modernComment_1B1_6464662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AAE76B7-FEC0-714B-9488-87D96ACA492A}" authorId="{2CDDE4AD-CA85-729C-4D25-4638AFE75F60}" created="2022-10-12T02:32:57.496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684301359" sldId="433"/>
      <ac:spMk id="6" creationId="{21F8D072-9528-AF68-919E-050CC83EB3AD}"/>
    </ac:deMkLst>
    <p188:txBody>
      <a:bodyPr/>
      <a:lstStyle/>
      <a:p>
        <a:r>
          <a:rPr lang="en-US"/>
          <a:t>...en contexte d'application (à ajouter à la fin de la phrase?)</a:t>
        </a:r>
      </a:p>
    </p188:txBody>
  </p188:cm>
</p188:cmLst>
</file>

<file path=ppt/comments/modernComment_1B2_D0FBFAA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EFC7B1D-85CB-E94D-9941-8F1686097314}" authorId="{2CDDE4AD-CA85-729C-4D25-4638AFE75F60}" created="2022-10-12T02:29:22.191">
    <pc:sldMkLst xmlns:pc="http://schemas.microsoft.com/office/powerpoint/2013/main/command">
      <pc:docMk/>
      <pc:sldMk cId="3506174634" sldId="434"/>
    </pc:sldMkLst>
    <p188:txBody>
      <a:bodyPr/>
      <a:lstStyle/>
      <a:p>
        <a:r>
          <a:rPr lang="en-US"/>
          <a:t>c'est ici en premier point que je placerais : 
Réfléchir avec une communauté d'enseignant.e.s sur l'intégration de l'IA dans leur propre enseignement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2339B-707E-462C-8DF4-B39D3BA75C56}" type="datetimeFigureOut">
              <a:rPr lang="fr-CA" smtClean="0"/>
              <a:t>2023-02-02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28A2B6-E1FF-4084-AF9D-D254D813358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93329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Sommes nous tous des partenaires au sens de PIA dans le projet?</a:t>
            </a:r>
          </a:p>
          <a:p>
            <a:r>
              <a:rPr lang="fr-CA" dirty="0"/>
              <a:t>Ceci ramène à la diapo de couverture par rapport à la question des rôles? </a:t>
            </a:r>
          </a:p>
          <a:p>
            <a:r>
              <a:rPr lang="fr-CA" dirty="0"/>
              <a:t>Est-ce une précision pertinente ici ?</a:t>
            </a:r>
          </a:p>
          <a:p>
            <a:r>
              <a:rPr lang="fr-CA" dirty="0"/>
              <a:t>(je ne veux pas causer de polémique hiérarchique inutile ici sinon clarifier ces éléments par rapport à la demande de subvention)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28A2B6-E1FF-4084-AF9D-D254D813358C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74547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3F65A8-4EED-4CAB-93BD-6BB4E33A13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6F26983-6C08-4524-8798-82E0FB1AF5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FE792C7-775C-4500-B05F-4563311F3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FD53-D204-4548-BBAA-39A9A796ACE6}" type="datetimeFigureOut">
              <a:rPr lang="fr-CA" smtClean="0"/>
              <a:t>2023-02-02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4C66EC-0605-45FA-A253-A339513C4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FE1158C-C350-47BB-9E88-B209068EA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06ABC-8217-4315-B46E-4A0EF05B98D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8614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0B386E-C35F-43B6-BACF-A86B39507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66CA9AF-D411-4A92-B145-18BFB44576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90DC8F1-10E1-4512-ADD2-9E0E179CE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FD53-D204-4548-BBAA-39A9A796ACE6}" type="datetimeFigureOut">
              <a:rPr lang="fr-CA" smtClean="0"/>
              <a:t>2023-02-02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D56D17-ACE3-4E4D-822F-A49DA5579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844DE5C-CF80-4492-B929-0B607A62E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06ABC-8217-4315-B46E-4A0EF05B98D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07555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FD4FEEE-B90F-49DC-8A63-019D49A055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694C4B6-D588-4D88-BDB7-2D5FBBDF7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8C84461-142A-4057-BEFD-FEA48E07C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FD53-D204-4548-BBAA-39A9A796ACE6}" type="datetimeFigureOut">
              <a:rPr lang="fr-CA" smtClean="0"/>
              <a:t>2023-02-02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0426891-B43C-4D63-9363-AE1A0B971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62AEC0-A670-407B-BB14-3029D6B92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06ABC-8217-4315-B46E-4A0EF05B98D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68363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A08A66-DE68-4ABA-AED9-34DDE0EAE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BAFBA2-9D48-4F87-9437-CF7AE1391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FE9BAC2-4D41-41B8-9230-CB068AFFC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FD53-D204-4548-BBAA-39A9A796ACE6}" type="datetimeFigureOut">
              <a:rPr lang="fr-CA" smtClean="0"/>
              <a:t>2023-02-02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C03D103-AA0B-4A83-8E84-37B563B6D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AB07721-7F1E-44A0-81B8-7813DD900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06ABC-8217-4315-B46E-4A0EF05B98D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59986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AB0D0F-3C97-4881-A88D-D946B8404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03508B5-C046-4EBB-A6E4-9A309AE686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B6C0A2-3406-403B-A74B-5027200A1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FD53-D204-4548-BBAA-39A9A796ACE6}" type="datetimeFigureOut">
              <a:rPr lang="fr-CA" smtClean="0"/>
              <a:t>2023-02-02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C864283-1259-49DB-942C-638498992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A0A48A-BCCC-43E6-A47F-D29961EFB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06ABC-8217-4315-B46E-4A0EF05B98D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62575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EC7AA7-2E17-478C-B77F-D862612A5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D077F5A-2CBB-4114-BF08-645823AA25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18800B6-0B98-4F5D-9DDC-489CBB7C30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F66657E-11F8-4608-8E4C-DF843548F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FD53-D204-4548-BBAA-39A9A796ACE6}" type="datetimeFigureOut">
              <a:rPr lang="fr-CA" smtClean="0"/>
              <a:t>2023-02-02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2233602-D124-4CBB-8E68-5A55B9E43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7744F42-8960-43A5-8F45-ED94A17A3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06ABC-8217-4315-B46E-4A0EF05B98D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17697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000D0A-4F07-4177-9F92-166885FB9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8915308-9846-442C-8F5D-4FC8B11D0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95C9F2B-8839-46DF-BABB-1B82DA8A18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5C5CF59-A1E9-4E5E-A872-470BF9B9F4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4DF4660-5D2F-4E3D-80EE-193D63B933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CBBB3C8-BB29-4851-B124-18B02E429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FD53-D204-4548-BBAA-39A9A796ACE6}" type="datetimeFigureOut">
              <a:rPr lang="fr-CA" smtClean="0"/>
              <a:t>2023-02-02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CF73A25-6D53-42E0-AB04-4F80C35DB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EF691E7-9548-4566-9F49-102BA393F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06ABC-8217-4315-B46E-4A0EF05B98D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20626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3A92EB-B739-4114-92DC-0E0555BA3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2BF8C9F-2B73-4842-B541-0FDD3188C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FD53-D204-4548-BBAA-39A9A796ACE6}" type="datetimeFigureOut">
              <a:rPr lang="fr-CA" smtClean="0"/>
              <a:t>2023-02-02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D7CE886-FDFC-4F45-8DF2-B95642F63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5081E11-643B-458C-908D-7B6BB298E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06ABC-8217-4315-B46E-4A0EF05B98D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82279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EDD8801-92CD-4CEA-8D39-0B71D8479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FD53-D204-4548-BBAA-39A9A796ACE6}" type="datetimeFigureOut">
              <a:rPr lang="fr-CA" smtClean="0"/>
              <a:t>2023-02-02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8CFC653-BC25-4426-ABE9-6B0D2AFD5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EE82F24-D077-4873-8F02-BBACDA165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06ABC-8217-4315-B46E-4A0EF05B98D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38776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113E12-BA07-4551-A867-098DBE3C9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C0AE12-34CB-446F-9263-CD8A6BF99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2DA8049-F5E9-4AAA-A9BD-49C4891DEF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34531D6-598A-4D9C-9ED5-EFD2DA7CD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FD53-D204-4548-BBAA-39A9A796ACE6}" type="datetimeFigureOut">
              <a:rPr lang="fr-CA" smtClean="0"/>
              <a:t>2023-02-02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0CD4A06-131E-4771-8510-BCBA426A9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D20FB1B-6CA0-45EB-AE31-85FEF6887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06ABC-8217-4315-B46E-4A0EF05B98D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71958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70A29D-E317-4C6A-9EA8-4414D0FE1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2AFD4D4-6CDA-4F41-8E43-3C232C04A2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4BD1431-B85F-419E-90CB-A53ADBAA9B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DC0F805-6BE4-4161-BA7C-1426E5457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FD53-D204-4548-BBAA-39A9A796ACE6}" type="datetimeFigureOut">
              <a:rPr lang="fr-CA" smtClean="0"/>
              <a:t>2023-02-02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48D3601-6CDC-4A6F-AD86-23BF71EF2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F21B13B-B93D-48EA-AFCD-B83133DC5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06ABC-8217-4315-B46E-4A0EF05B98D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18951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A8A26AB-2471-4A5C-B4B8-1CFDE0B38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FF6607D-91FF-408A-98A6-882DE6DF7E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AE24FE5-C5D2-4742-83CC-CCF49546A7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8FD53-D204-4548-BBAA-39A9A796ACE6}" type="datetimeFigureOut">
              <a:rPr lang="fr-CA" smtClean="0"/>
              <a:t>2023-02-02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6E22E7D-691B-41A3-A7F7-84EE3CBF43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6DB8825-4718-4404-B5CF-BC913246BD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06ABC-8217-4315-B46E-4A0EF05B98D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1626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microsoft.com/office/2018/10/relationships/comments" Target="../comments/modernComment_198_96A7C4D4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A0_EEE6C4F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microsoft.com/office/2018/10/relationships/comments" Target="../comments/modernComment_1B1_6464662F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microsoft.com/office/2018/10/relationships/comments" Target="../comments/modernComment_1B2_D0FBFAAA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projetpia.profweb.ca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eductive.ca/laboratoire/laboratoire-pedagogique-de-litteratie-en-intelligence-artificielle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61EE84C-C90D-43A0-83B5-1515A11A85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3231" y="-51229"/>
            <a:ext cx="10440687" cy="696045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B67D3F3-64B1-41FB-B5A6-809962097E7E}"/>
              </a:ext>
            </a:extLst>
          </p:cNvPr>
          <p:cNvSpPr/>
          <p:nvPr/>
        </p:nvSpPr>
        <p:spPr>
          <a:xfrm>
            <a:off x="7110927" y="738128"/>
            <a:ext cx="4731798" cy="4922666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89FE30A-905F-4D36-B79C-FD00FEBD6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7984" y="1373876"/>
            <a:ext cx="4177683" cy="3275860"/>
          </a:xfrm>
        </p:spPr>
        <p:txBody>
          <a:bodyPr>
            <a:noAutofit/>
          </a:bodyPr>
          <a:lstStyle/>
          <a:p>
            <a:r>
              <a:rPr lang="fr-CA" b="1" dirty="0">
                <a:latin typeface="+mn-lt"/>
              </a:rPr>
              <a:t>Laboratoire pédagogique</a:t>
            </a:r>
            <a:br>
              <a:rPr lang="fr-CA" b="1" dirty="0">
                <a:latin typeface="+mn-lt"/>
              </a:rPr>
            </a:br>
            <a:r>
              <a:rPr lang="fr-CA" b="1" dirty="0">
                <a:latin typeface="+mn-lt"/>
              </a:rPr>
              <a:t>de littératie </a:t>
            </a:r>
            <a:br>
              <a:rPr lang="fr-CA" b="1" dirty="0">
                <a:latin typeface="+mn-lt"/>
              </a:rPr>
            </a:br>
            <a:r>
              <a:rPr lang="fr-CA" b="1" dirty="0">
                <a:latin typeface="+mn-lt"/>
              </a:rPr>
              <a:t>en IA</a:t>
            </a:r>
            <a:br>
              <a:rPr lang="fr-CA" b="1" dirty="0">
                <a:latin typeface="+mn-lt"/>
              </a:rPr>
            </a:br>
            <a:br>
              <a:rPr lang="fr-CA" b="1" dirty="0">
                <a:latin typeface="+mn-lt"/>
              </a:rPr>
            </a:br>
            <a:r>
              <a:rPr lang="fr-CA" sz="2000" b="1" dirty="0">
                <a:latin typeface="+mn-lt"/>
              </a:rPr>
              <a:t>Un projet de recherche-action en pédagogie, soutenu par le Pôle Montréalais en Intelligence Artificielle</a:t>
            </a:r>
            <a:endParaRPr lang="fr-CA" b="1" dirty="0">
              <a:latin typeface="+mn-lt"/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55FCE602-127E-4A1F-A806-940FE9859CFA}"/>
              </a:ext>
            </a:extLst>
          </p:cNvPr>
          <p:cNvSpPr txBox="1">
            <a:spLocks/>
          </p:cNvSpPr>
          <p:nvPr/>
        </p:nvSpPr>
        <p:spPr>
          <a:xfrm>
            <a:off x="7197477" y="4533090"/>
            <a:ext cx="4558698" cy="16179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CA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757730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9FE30A-905F-4D36-B79C-FD00FEBD6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2137"/>
          </a:xfrm>
        </p:spPr>
        <p:txBody>
          <a:bodyPr/>
          <a:lstStyle/>
          <a:p>
            <a:r>
              <a:rPr lang="fr-CA" b="1" dirty="0">
                <a:latin typeface="+mn-lt"/>
              </a:rPr>
              <a:t>Intentions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974AE5-622B-4690-8D2F-AA60228B6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5938"/>
            <a:ext cx="10636178" cy="5036937"/>
          </a:xfrm>
        </p:spPr>
        <p:txBody>
          <a:bodyPr>
            <a:normAutofit fontScale="70000" lnSpcReduction="20000"/>
          </a:bodyPr>
          <a:lstStyle/>
          <a:p>
            <a:r>
              <a:rPr lang="fr-CA" sz="3600" dirty="0"/>
              <a:t>Réfléchir avec une communauté d’</a:t>
            </a:r>
            <a:r>
              <a:rPr lang="fr-CA" sz="3600" dirty="0" err="1"/>
              <a:t>enseignant.e.s</a:t>
            </a:r>
            <a:r>
              <a:rPr lang="fr-CA" sz="3600" dirty="0"/>
              <a:t> et de </a:t>
            </a:r>
            <a:r>
              <a:rPr lang="fr-CA" sz="3600" dirty="0" err="1"/>
              <a:t>professeur.e.s</a:t>
            </a:r>
            <a:r>
              <a:rPr lang="fr-CA" sz="3600" dirty="0"/>
              <a:t> de l’enseignement supérieur</a:t>
            </a:r>
          </a:p>
          <a:p>
            <a:pPr lvl="1"/>
            <a:r>
              <a:rPr lang="fr-CA" sz="3200" dirty="0">
                <a:solidFill>
                  <a:srgbClr val="00B050"/>
                </a:solidFill>
              </a:rPr>
              <a:t>Demande du Carrefour technologique de l’UQAM </a:t>
            </a:r>
          </a:p>
          <a:p>
            <a:r>
              <a:rPr lang="fr-CA" sz="3600" dirty="0"/>
              <a:t>Proposer des approches éducatives intégrant l’IA</a:t>
            </a:r>
          </a:p>
          <a:p>
            <a:pPr lvl="1"/>
            <a:r>
              <a:rPr lang="fr-CA" sz="3200" dirty="0">
                <a:solidFill>
                  <a:srgbClr val="00B050"/>
                </a:solidFill>
              </a:rPr>
              <a:t>Développement de cas d’usages pour le 1</a:t>
            </a:r>
            <a:r>
              <a:rPr lang="fr-CA" sz="3200" baseline="30000" dirty="0">
                <a:solidFill>
                  <a:srgbClr val="00B050"/>
                </a:solidFill>
              </a:rPr>
              <a:t>er</a:t>
            </a:r>
            <a:r>
              <a:rPr lang="fr-CA" sz="3200" dirty="0">
                <a:solidFill>
                  <a:srgbClr val="00B050"/>
                </a:solidFill>
              </a:rPr>
              <a:t> laboratoire</a:t>
            </a:r>
          </a:p>
          <a:p>
            <a:r>
              <a:rPr lang="fr-CA" sz="3600" dirty="0"/>
              <a:t>Produire du matériel pédagogique d’IA réutilisable, pérenne, qui rayonne auprès des membres du réseau collégial et universitaire</a:t>
            </a:r>
          </a:p>
          <a:p>
            <a:pPr lvl="1"/>
            <a:r>
              <a:rPr lang="fr-CA" sz="3200" dirty="0">
                <a:solidFill>
                  <a:srgbClr val="00B050"/>
                </a:solidFill>
              </a:rPr>
              <a:t>Réalisations de vidéos en REL sur les </a:t>
            </a:r>
            <a:r>
              <a:rPr lang="fr-CA" sz="3200" dirty="0" err="1">
                <a:solidFill>
                  <a:srgbClr val="00B050"/>
                </a:solidFill>
              </a:rPr>
              <a:t>chatbots</a:t>
            </a:r>
            <a:r>
              <a:rPr lang="fr-CA" sz="3200" dirty="0">
                <a:solidFill>
                  <a:srgbClr val="00B050"/>
                </a:solidFill>
              </a:rPr>
              <a:t> et de programmes de formation en IA</a:t>
            </a:r>
          </a:p>
          <a:p>
            <a:r>
              <a:rPr lang="fr-CA" sz="3600" dirty="0"/>
              <a:t>Créer une continuité </a:t>
            </a:r>
            <a:r>
              <a:rPr lang="fr-CA" sz="3600" dirty="0" err="1"/>
              <a:t>interordre</a:t>
            </a:r>
            <a:endParaRPr lang="fr-CA" sz="3600" dirty="0"/>
          </a:p>
          <a:p>
            <a:pPr lvl="1"/>
            <a:r>
              <a:rPr lang="fr-CA" sz="3200" dirty="0">
                <a:solidFill>
                  <a:srgbClr val="00B050"/>
                </a:solidFill>
              </a:rPr>
              <a:t>Participation d’acteurs (</a:t>
            </a:r>
            <a:r>
              <a:rPr lang="fr-CA" sz="3200" dirty="0" err="1">
                <a:solidFill>
                  <a:srgbClr val="00B050"/>
                </a:solidFill>
              </a:rPr>
              <a:t>enseignant.e.s</a:t>
            </a:r>
            <a:r>
              <a:rPr lang="fr-CA" sz="3200" dirty="0">
                <a:solidFill>
                  <a:srgbClr val="00B050"/>
                </a:solidFill>
              </a:rPr>
              <a:t>/</a:t>
            </a:r>
            <a:r>
              <a:rPr lang="fr-CA" sz="3200" dirty="0" err="1">
                <a:solidFill>
                  <a:srgbClr val="00B050"/>
                </a:solidFill>
              </a:rPr>
              <a:t>professeur.e.s</a:t>
            </a:r>
            <a:r>
              <a:rPr lang="fr-CA" sz="3200" dirty="0">
                <a:solidFill>
                  <a:srgbClr val="00B050"/>
                </a:solidFill>
              </a:rPr>
              <a:t> et </a:t>
            </a:r>
            <a:r>
              <a:rPr lang="fr-CA" sz="3200" dirty="0" err="1">
                <a:solidFill>
                  <a:srgbClr val="00B050"/>
                </a:solidFill>
              </a:rPr>
              <a:t>et</a:t>
            </a:r>
            <a:r>
              <a:rPr lang="fr-CA" sz="3200" dirty="0">
                <a:solidFill>
                  <a:srgbClr val="00B050"/>
                </a:solidFill>
              </a:rPr>
              <a:t> de conseillers pédagogiques et de formations…de cegep et d’université </a:t>
            </a:r>
          </a:p>
          <a:p>
            <a:r>
              <a:rPr lang="fr-CA" sz="4000" dirty="0"/>
              <a:t>Favoriser l’enracinement de l’IA dans nos programmes</a:t>
            </a:r>
          </a:p>
          <a:p>
            <a:pPr lvl="1"/>
            <a:r>
              <a:rPr lang="fr-CA" sz="3200" dirty="0">
                <a:solidFill>
                  <a:srgbClr val="00B050"/>
                </a:solidFill>
              </a:rPr>
              <a:t>Synergie de projets: Participation au projet PIA formation en IA pour gestionnaires avec l’ESG+ et le cegep AHUNTSIC, et intégration de l’impact de </a:t>
            </a:r>
            <a:r>
              <a:rPr lang="fr-CA" sz="3200" dirty="0" err="1">
                <a:solidFill>
                  <a:srgbClr val="00B050"/>
                </a:solidFill>
              </a:rPr>
              <a:t>chatGPT</a:t>
            </a:r>
            <a:r>
              <a:rPr lang="fr-CA" sz="3200" dirty="0">
                <a:solidFill>
                  <a:srgbClr val="00B050"/>
                </a:solidFill>
              </a:rPr>
              <a:t> dans toutes les séances de nos cours connexes avec réutilisation des ressources produites</a:t>
            </a:r>
          </a:p>
          <a:p>
            <a:pPr lvl="1"/>
            <a:r>
              <a:rPr lang="fr-CA" sz="3200" dirty="0">
                <a:solidFill>
                  <a:srgbClr val="00B050"/>
                </a:solidFill>
              </a:rPr>
              <a:t>Rédaction d’une étude de cas pédagogique et diffusion dans une revue de cas RCIG</a:t>
            </a:r>
          </a:p>
          <a:p>
            <a:pPr marL="0" indent="0">
              <a:buNone/>
            </a:pPr>
            <a:endParaRPr lang="fr-CA" sz="3600" dirty="0"/>
          </a:p>
        </p:txBody>
      </p:sp>
    </p:spTree>
    <p:extLst>
      <p:ext uri="{BB962C8B-B14F-4D97-AF65-F5344CB8AC3E}">
        <p14:creationId xmlns:p14="http://schemas.microsoft.com/office/powerpoint/2010/main" val="400810110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9FE30A-905F-4D36-B79C-FD00FEBD6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2137"/>
          </a:xfrm>
        </p:spPr>
        <p:txBody>
          <a:bodyPr/>
          <a:lstStyle/>
          <a:p>
            <a:r>
              <a:rPr lang="fr-CA" b="1" dirty="0">
                <a:latin typeface="+mn-lt"/>
              </a:rPr>
              <a:t>Partenaires et collaborateurs au projet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A4CA32F-2DF3-63A7-A559-0A3ED542A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8072" y="2314545"/>
            <a:ext cx="1208915" cy="136524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D08C291-5CB8-4BED-A040-7E40159CEF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4762" y="2223067"/>
            <a:ext cx="3235111" cy="98033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7FC7A6E-4740-5C54-4489-76C118F0A2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6314" y="4777260"/>
            <a:ext cx="2382445" cy="104827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119F3527-3402-F6AA-938A-4791A4F374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0560" y="4922423"/>
            <a:ext cx="3132091" cy="754445"/>
          </a:xfrm>
          <a:prstGeom prst="rect">
            <a:avLst/>
          </a:prstGeom>
        </p:spPr>
      </p:pic>
      <p:sp>
        <p:nvSpPr>
          <p:cNvPr id="16" name="Étoile : 7 branches 15">
            <a:extLst>
              <a:ext uri="{FF2B5EF4-FFF2-40B4-BE49-F238E27FC236}">
                <a16:creationId xmlns:a16="http://schemas.microsoft.com/office/drawing/2014/main" id="{9D252A00-D875-51ED-6FF9-BBC77EDD26B8}"/>
              </a:ext>
            </a:extLst>
          </p:cNvPr>
          <p:cNvSpPr/>
          <p:nvPr/>
        </p:nvSpPr>
        <p:spPr>
          <a:xfrm>
            <a:off x="2335389" y="1575024"/>
            <a:ext cx="2794280" cy="2507226"/>
          </a:xfrm>
          <a:prstGeom prst="star7">
            <a:avLst/>
          </a:prstGeom>
          <a:noFill/>
          <a:ln w="63500">
            <a:solidFill>
              <a:schemeClr val="accent1">
                <a:shade val="50000"/>
              </a:schemeClr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704780D-279D-B690-95AF-286F09D43E66}"/>
              </a:ext>
            </a:extLst>
          </p:cNvPr>
          <p:cNvSpPr txBox="1"/>
          <p:nvPr/>
        </p:nvSpPr>
        <p:spPr>
          <a:xfrm>
            <a:off x="6820560" y="3203404"/>
            <a:ext cx="3109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800" dirty="0">
                <a:latin typeface="+mn-lt"/>
              </a:rPr>
              <a:t>Sandrine Prom Tep, ESG UQAM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0CDD557-0D10-E249-C8C5-005E811B33C9}"/>
              </a:ext>
            </a:extLst>
          </p:cNvPr>
          <p:cNvSpPr txBox="1"/>
          <p:nvPr/>
        </p:nvSpPr>
        <p:spPr>
          <a:xfrm>
            <a:off x="1520388" y="4127958"/>
            <a:ext cx="4575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800" dirty="0">
                <a:latin typeface="+mn-lt"/>
              </a:rPr>
              <a:t>Bruno Santerre &amp; Geoffroi Garon-Épaule, </a:t>
            </a:r>
            <a:r>
              <a:rPr lang="fr-CA" sz="1800" dirty="0" err="1">
                <a:latin typeface="+mn-lt"/>
              </a:rPr>
              <a:t>BdeB</a:t>
            </a:r>
            <a:endParaRPr lang="fr-CA" sz="1800" dirty="0">
              <a:latin typeface="+mn-lt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F49D744-C0F9-9F74-AF95-C0BDB78B9BFF}"/>
              </a:ext>
            </a:extLst>
          </p:cNvPr>
          <p:cNvSpPr txBox="1"/>
          <p:nvPr/>
        </p:nvSpPr>
        <p:spPr>
          <a:xfrm>
            <a:off x="2567884" y="5832688"/>
            <a:ext cx="2139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800" dirty="0">
                <a:latin typeface="+mn-lt"/>
              </a:rPr>
              <a:t>Pierre Rosin, JACOBB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0FAF51DF-BE16-4982-2088-922D92D3ABE9}"/>
              </a:ext>
            </a:extLst>
          </p:cNvPr>
          <p:cNvSpPr txBox="1"/>
          <p:nvPr/>
        </p:nvSpPr>
        <p:spPr>
          <a:xfrm>
            <a:off x="7027954" y="5667900"/>
            <a:ext cx="2717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800" dirty="0">
                <a:latin typeface="+mn-lt"/>
              </a:rPr>
              <a:t>Alexandre Enkerli, </a:t>
            </a:r>
            <a:r>
              <a:rPr lang="fr-CA" sz="1800" dirty="0" err="1">
                <a:latin typeface="+mn-lt"/>
              </a:rPr>
              <a:t>Éductive</a:t>
            </a:r>
            <a:endParaRPr lang="fr-CA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4911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BA88584-B927-6EB2-1BAB-C54E7DC4B9E2}"/>
              </a:ext>
            </a:extLst>
          </p:cNvPr>
          <p:cNvSpPr/>
          <p:nvPr/>
        </p:nvSpPr>
        <p:spPr>
          <a:xfrm>
            <a:off x="838200" y="1744886"/>
            <a:ext cx="10515600" cy="3486990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E4BA88-F1E2-F958-5D2E-B5D7F4296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>
                <a:latin typeface="+mn-lt"/>
              </a:rPr>
              <a:t>Impact de l’IA en enseignement supérieur</a:t>
            </a:r>
            <a:endParaRPr lang="fr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01092-BF0C-6395-690A-D90E6B30A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57669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fr-CA" sz="4000" dirty="0">
              <a:ea typeface="+mn-lt"/>
              <a:cs typeface="+mn-lt"/>
            </a:endParaRPr>
          </a:p>
          <a:p>
            <a:r>
              <a:rPr lang="fr-CA" sz="4000" dirty="0">
                <a:ea typeface="+mn-lt"/>
                <a:cs typeface="+mn-lt"/>
              </a:rPr>
              <a:t>Former les enseignants à ce nouveau « paradigme » citoyen, pédagogique et professionnel</a:t>
            </a:r>
          </a:p>
          <a:p>
            <a:r>
              <a:rPr lang="fr-CA" sz="4000" dirty="0">
                <a:ea typeface="+mn-lt"/>
                <a:cs typeface="+mn-lt"/>
              </a:rPr>
              <a:t>Adapter nos programmes d’étude</a:t>
            </a:r>
          </a:p>
          <a:p>
            <a:pPr marL="0" indent="0" algn="ctr">
              <a:buNone/>
            </a:pPr>
            <a:endParaRPr lang="en-US" sz="4000" dirty="0">
              <a:cs typeface="Calibri"/>
            </a:endParaRPr>
          </a:p>
          <a:p>
            <a:pPr marL="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94020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BA88584-B927-6EB2-1BAB-C54E7DC4B9E2}"/>
              </a:ext>
            </a:extLst>
          </p:cNvPr>
          <p:cNvSpPr/>
          <p:nvPr/>
        </p:nvSpPr>
        <p:spPr>
          <a:xfrm>
            <a:off x="937591" y="2102695"/>
            <a:ext cx="10515600" cy="3911196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E4BA88-F1E2-F958-5D2E-B5D7F4296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>
                <a:latin typeface="+mn-lt"/>
              </a:rPr>
              <a:t>Principaux défis d’intégration de l’IA en enseignement supérieur</a:t>
            </a:r>
            <a:endParaRPr lang="fr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01092-BF0C-6395-690A-D90E6B30A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75452"/>
            <a:ext cx="10515600" cy="3518451"/>
          </a:xfrm>
        </p:spPr>
        <p:txBody>
          <a:bodyPr>
            <a:noAutofit/>
          </a:bodyPr>
          <a:lstStyle/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3600" dirty="0">
                <a:latin typeface="Calibri"/>
                <a:cs typeface="Arial"/>
              </a:rPr>
              <a:t>Formation des </a:t>
            </a:r>
            <a:r>
              <a:rPr lang="en-US" sz="3600" dirty="0" err="1">
                <a:latin typeface="Calibri"/>
                <a:cs typeface="Arial"/>
              </a:rPr>
              <a:t>enseignant.e.s</a:t>
            </a:r>
            <a:r>
              <a:rPr lang="en-US" sz="3600" dirty="0">
                <a:latin typeface="Calibri"/>
                <a:cs typeface="Arial"/>
              </a:rPr>
              <a:t>/</a:t>
            </a:r>
            <a:r>
              <a:rPr lang="en-US" sz="3600" dirty="0" err="1">
                <a:latin typeface="Calibri"/>
                <a:cs typeface="Arial"/>
              </a:rPr>
              <a:t>professeur.e.s</a:t>
            </a:r>
            <a:r>
              <a:rPr lang="en-US" sz="3600" dirty="0">
                <a:latin typeface="Calibri"/>
                <a:cs typeface="Arial"/>
              </a:rPr>
              <a:t>/CP…</a:t>
            </a:r>
            <a:endParaRPr lang="en-US" sz="3600" dirty="0">
              <a:latin typeface="Calibri"/>
              <a:cs typeface="Calibri"/>
            </a:endParaRP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3600" dirty="0" err="1">
                <a:ea typeface="+mn-lt"/>
                <a:cs typeface="+mn-lt"/>
              </a:rPr>
              <a:t>Accès</a:t>
            </a:r>
            <a:r>
              <a:rPr lang="en-US" sz="3600" dirty="0">
                <a:ea typeface="+mn-lt"/>
                <a:cs typeface="+mn-lt"/>
              </a:rPr>
              <a:t> au matériel </a:t>
            </a:r>
            <a:r>
              <a:rPr lang="fr-CA" sz="3600" dirty="0">
                <a:ea typeface="+mn-lt"/>
                <a:cs typeface="+mn-lt"/>
              </a:rPr>
              <a:t>pédagogique</a:t>
            </a:r>
            <a:r>
              <a:rPr lang="en-US" sz="3600" dirty="0">
                <a:ea typeface="+mn-lt"/>
                <a:cs typeface="+mn-lt"/>
              </a:rPr>
              <a:t> et aux formations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3600" dirty="0" err="1">
                <a:ea typeface="+mn-lt"/>
                <a:cs typeface="+mn-lt"/>
              </a:rPr>
              <a:t>Accès</a:t>
            </a:r>
            <a:r>
              <a:rPr lang="en-US" sz="3600" dirty="0">
                <a:ea typeface="+mn-lt"/>
                <a:cs typeface="+mn-lt"/>
              </a:rPr>
              <a:t> à </a:t>
            </a:r>
            <a:r>
              <a:rPr lang="en-US" sz="3600" dirty="0" err="1">
                <a:ea typeface="+mn-lt"/>
                <a:cs typeface="+mn-lt"/>
              </a:rPr>
              <a:t>l’expertise</a:t>
            </a:r>
            <a:r>
              <a:rPr lang="en-US" sz="3600" dirty="0">
                <a:ea typeface="+mn-lt"/>
                <a:cs typeface="+mn-lt"/>
              </a:rPr>
              <a:t> du Québec et </a:t>
            </a:r>
            <a:r>
              <a:rPr lang="en-US" sz="3600" dirty="0" err="1">
                <a:ea typeface="+mn-lt"/>
                <a:cs typeface="+mn-lt"/>
              </a:rPr>
              <a:t>d’ailleurs</a:t>
            </a:r>
            <a:endParaRPr lang="en-US" sz="3600" dirty="0">
              <a:ea typeface="+mn-lt"/>
              <a:cs typeface="+mn-lt"/>
            </a:endParaRP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3600" dirty="0" err="1">
                <a:ea typeface="+mn-lt"/>
                <a:cs typeface="+mn-lt"/>
              </a:rPr>
              <a:t>Défi</a:t>
            </a:r>
            <a:r>
              <a:rPr lang="en-US" sz="3600" dirty="0">
                <a:ea typeface="+mn-lt"/>
                <a:cs typeface="+mn-lt"/>
              </a:rPr>
              <a:t> </a:t>
            </a:r>
            <a:r>
              <a:rPr lang="en-US" sz="3600" dirty="0" err="1">
                <a:ea typeface="+mn-lt"/>
                <a:cs typeface="+mn-lt"/>
              </a:rPr>
              <a:t>scientifique</a:t>
            </a:r>
            <a:r>
              <a:rPr lang="en-US" sz="3600" dirty="0">
                <a:ea typeface="+mn-lt"/>
                <a:cs typeface="+mn-lt"/>
              </a:rPr>
              <a:t> </a:t>
            </a:r>
            <a:r>
              <a:rPr lang="en-US" sz="3600" dirty="0" err="1">
                <a:ea typeface="+mn-lt"/>
                <a:cs typeface="+mn-lt"/>
              </a:rPr>
              <a:t>en</a:t>
            </a:r>
            <a:r>
              <a:rPr lang="en-US" sz="3600" dirty="0">
                <a:ea typeface="+mn-lt"/>
                <a:cs typeface="+mn-lt"/>
              </a:rPr>
              <a:t> lien avec les usages de </a:t>
            </a:r>
            <a:r>
              <a:rPr lang="en-US" sz="3600" dirty="0" err="1">
                <a:ea typeface="+mn-lt"/>
                <a:cs typeface="+mn-lt"/>
              </a:rPr>
              <a:t>l’IA</a:t>
            </a:r>
            <a:endParaRPr lang="en-US" sz="3600" dirty="0">
              <a:ea typeface="+mn-lt"/>
              <a:cs typeface="+mn-lt"/>
            </a:endParaRP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3600" dirty="0">
                <a:ea typeface="+mn-lt"/>
                <a:cs typeface="+mn-lt"/>
              </a:rPr>
              <a:t>…</a:t>
            </a:r>
            <a:endParaRPr lang="en-US" sz="36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3152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BA88584-B927-6EB2-1BAB-C54E7DC4B9E2}"/>
              </a:ext>
            </a:extLst>
          </p:cNvPr>
          <p:cNvSpPr/>
          <p:nvPr/>
        </p:nvSpPr>
        <p:spPr>
          <a:xfrm>
            <a:off x="660951" y="1690688"/>
            <a:ext cx="10870096" cy="4660416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E4BA88-F1E2-F958-5D2E-B5D7F4296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>
                <a:latin typeface="+mn-lt"/>
              </a:rPr>
              <a:t>Proposition de projet de recherche-action</a:t>
            </a:r>
            <a:endParaRPr lang="fr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01092-BF0C-6395-690A-D90E6B30A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55422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fr-CA" sz="3600" dirty="0"/>
              <a:t>Soutenir un </a:t>
            </a:r>
            <a:r>
              <a:rPr lang="fr-CA" sz="3600" b="1" dirty="0" err="1"/>
              <a:t>co</a:t>
            </a:r>
            <a:r>
              <a:rPr lang="fr-CA" sz="3600" b="1" dirty="0"/>
              <a:t>-design pédagogique </a:t>
            </a:r>
            <a:r>
              <a:rPr lang="fr-CA" sz="3600" dirty="0"/>
              <a:t>avec tous les acteurs de l’enseignement supérieur, afin de favoriser l’appropriation de l’IA…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fr-CA" sz="3600" dirty="0"/>
              <a:t>…à travers le </a:t>
            </a:r>
            <a:r>
              <a:rPr lang="fr-CA" sz="3600" b="1" dirty="0"/>
              <a:t>développement</a:t>
            </a:r>
            <a:r>
              <a:rPr lang="fr-CA" sz="3600" dirty="0"/>
              <a:t> et l’</a:t>
            </a:r>
            <a:r>
              <a:rPr lang="fr-CA" sz="3600" b="1" dirty="0"/>
              <a:t>utilisation</a:t>
            </a:r>
            <a:r>
              <a:rPr lang="fr-CA" sz="3600" dirty="0"/>
              <a:t> de robots conversationnels (pour commencer!)</a:t>
            </a:r>
          </a:p>
          <a:p>
            <a:pPr marL="0" indent="0">
              <a:spcAft>
                <a:spcPts val="600"/>
              </a:spcAft>
              <a:buNone/>
            </a:pPr>
            <a:endParaRPr lang="en-US" sz="4000" dirty="0">
              <a:cs typeface="Calibri"/>
            </a:endParaRP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F12EEDBE-B5B9-2D4B-78E7-9BEBCE14ED2C}"/>
              </a:ext>
            </a:extLst>
          </p:cNvPr>
          <p:cNvSpPr/>
          <p:nvPr/>
        </p:nvSpPr>
        <p:spPr>
          <a:xfrm rot="5400000">
            <a:off x="5836763" y="-903118"/>
            <a:ext cx="518474" cy="10515600"/>
          </a:xfrm>
          <a:prstGeom prst="rightBrace">
            <a:avLst>
              <a:gd name="adj1" fmla="val 8333"/>
              <a:gd name="adj2" fmla="val 49716"/>
            </a:avLst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7EEC4417-D724-4DC8-0CED-394DED2CF061}"/>
              </a:ext>
            </a:extLst>
          </p:cNvPr>
          <p:cNvSpPr txBox="1">
            <a:spLocks/>
          </p:cNvSpPr>
          <p:nvPr/>
        </p:nvSpPr>
        <p:spPr>
          <a:xfrm>
            <a:off x="2781888" y="4934860"/>
            <a:ext cx="6628221" cy="1010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CA" sz="3600" b="1" dirty="0"/>
              <a:t>Laboratoire de pédagogie pour favoriser la littératie en IA</a:t>
            </a:r>
          </a:p>
        </p:txBody>
      </p:sp>
    </p:spTree>
    <p:extLst>
      <p:ext uri="{BB962C8B-B14F-4D97-AF65-F5344CB8AC3E}">
        <p14:creationId xmlns:p14="http://schemas.microsoft.com/office/powerpoint/2010/main" val="613104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BA88584-B927-6EB2-1BAB-C54E7DC4B9E2}"/>
              </a:ext>
            </a:extLst>
          </p:cNvPr>
          <p:cNvSpPr/>
          <p:nvPr/>
        </p:nvSpPr>
        <p:spPr>
          <a:xfrm>
            <a:off x="838200" y="1744886"/>
            <a:ext cx="10515600" cy="3911196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E4BA88-F1E2-F958-5D2E-B5D7F4296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>
                <a:latin typeface="+mn-lt"/>
              </a:rPr>
              <a:t>Co-design pédagogique</a:t>
            </a:r>
            <a:endParaRPr lang="fr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99FDD19-29DE-ACA1-DF6C-EB8B37D752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495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3600" b="1" dirty="0"/>
              <a:t>Technologie</a:t>
            </a:r>
          </a:p>
          <a:p>
            <a:r>
              <a:rPr lang="fr-CA" sz="3200" dirty="0"/>
              <a:t>Développer un robot conversationnel basé sur l’IA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F8D072-9528-AF68-919E-050CC83EB3A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CA" sz="3600" b="1" dirty="0"/>
              <a:t>Expérience utilisateur</a:t>
            </a:r>
            <a:endParaRPr lang="en-US" sz="3600" b="1" dirty="0"/>
          </a:p>
          <a:p>
            <a:r>
              <a:rPr lang="fr-CA" sz="3200" dirty="0"/>
              <a:t>Étudier les cas d’usage du robot conversationnel en contexte</a:t>
            </a:r>
            <a:br>
              <a:rPr lang="fr-CA" sz="3600" dirty="0"/>
            </a:br>
            <a:endParaRPr lang="fr-CA" sz="3600" dirty="0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B727BA7A-7C1B-5FBA-7389-715B24EE0B86}"/>
              </a:ext>
            </a:extLst>
          </p:cNvPr>
          <p:cNvSpPr/>
          <p:nvPr/>
        </p:nvSpPr>
        <p:spPr>
          <a:xfrm rot="5400000">
            <a:off x="5760564" y="-143134"/>
            <a:ext cx="518474" cy="8645237"/>
          </a:xfrm>
          <a:prstGeom prst="rightBrac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0" name="Image 5">
            <a:extLst>
              <a:ext uri="{FF2B5EF4-FFF2-40B4-BE49-F238E27FC236}">
                <a16:creationId xmlns:a16="http://schemas.microsoft.com/office/drawing/2014/main" id="{AE967529-D13A-FCF9-EFC9-3CF635899F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855" y="3920247"/>
            <a:ext cx="3259872" cy="3259872"/>
          </a:xfrm>
          <a:prstGeom prst="rect">
            <a:avLst/>
          </a:prstGeom>
        </p:spPr>
      </p:pic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CB473744-0D5F-E4F6-4506-4B3264F571E4}"/>
              </a:ext>
            </a:extLst>
          </p:cNvPr>
          <p:cNvSpPr txBox="1">
            <a:spLocks/>
          </p:cNvSpPr>
          <p:nvPr/>
        </p:nvSpPr>
        <p:spPr>
          <a:xfrm>
            <a:off x="2781889" y="4453171"/>
            <a:ext cx="6628221" cy="1010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CA" sz="3600" b="1" dirty="0"/>
              <a:t>Laboratoire de veille prospective en innovation pédagogique</a:t>
            </a:r>
          </a:p>
        </p:txBody>
      </p:sp>
    </p:spTree>
    <p:extLst>
      <p:ext uri="{BB962C8B-B14F-4D97-AF65-F5344CB8AC3E}">
        <p14:creationId xmlns:p14="http://schemas.microsoft.com/office/powerpoint/2010/main" val="168430135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BA88584-B927-6EB2-1BAB-C54E7DC4B9E2}"/>
              </a:ext>
            </a:extLst>
          </p:cNvPr>
          <p:cNvSpPr/>
          <p:nvPr/>
        </p:nvSpPr>
        <p:spPr>
          <a:xfrm>
            <a:off x="838200" y="681037"/>
            <a:ext cx="10515600" cy="4628718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E4BA88-F1E2-F958-5D2E-B5D7F4296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>
                <a:latin typeface="+mn-lt"/>
              </a:rPr>
              <a:t>Outputs du </a:t>
            </a:r>
            <a:r>
              <a:rPr lang="fr-CA" b="1" dirty="0" err="1">
                <a:latin typeface="+mn-lt"/>
              </a:rPr>
              <a:t>co</a:t>
            </a:r>
            <a:r>
              <a:rPr lang="fr-CA" b="1" dirty="0">
                <a:latin typeface="+mn-lt"/>
              </a:rPr>
              <a:t>-design pédagogique</a:t>
            </a:r>
            <a:endParaRPr lang="fr-CA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16DE25FE-CBE4-29B8-AF59-DE93DA857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sz="3600" dirty="0">
                <a:latin typeface="Arial"/>
                <a:cs typeface="Arial"/>
              </a:rPr>
              <a:t>Développement de </a:t>
            </a:r>
            <a:r>
              <a:rPr lang="fr-CA" sz="3600" b="1" dirty="0">
                <a:latin typeface="Arial"/>
                <a:cs typeface="Arial"/>
              </a:rPr>
              <a:t>ressources</a:t>
            </a:r>
            <a:r>
              <a:rPr lang="en-US" sz="3600" b="1" dirty="0">
                <a:latin typeface="Arial"/>
                <a:cs typeface="Arial"/>
              </a:rPr>
              <a:t> </a:t>
            </a:r>
            <a:r>
              <a:rPr lang="fr-CA" sz="3600" b="1" dirty="0">
                <a:latin typeface="Arial"/>
                <a:cs typeface="Arial"/>
              </a:rPr>
              <a:t>éducatives</a:t>
            </a:r>
            <a:r>
              <a:rPr lang="en-US" sz="3600" b="1" dirty="0">
                <a:latin typeface="Arial"/>
                <a:cs typeface="Arial"/>
              </a:rPr>
              <a:t> </a:t>
            </a:r>
            <a:r>
              <a:rPr lang="fr-CA" sz="3600" b="1" dirty="0">
                <a:latin typeface="Arial"/>
                <a:cs typeface="Arial"/>
              </a:rPr>
              <a:t>libres (REL) </a:t>
            </a:r>
            <a:r>
              <a:rPr lang="fr-CA" sz="3600" dirty="0">
                <a:latin typeface="Arial"/>
                <a:cs typeface="Arial"/>
              </a:rPr>
              <a:t>pour favoriser </a:t>
            </a:r>
            <a:r>
              <a:rPr lang="fr-CA" sz="3600" b="1" dirty="0">
                <a:latin typeface="Arial"/>
                <a:cs typeface="Arial"/>
              </a:rPr>
              <a:t>l’intégration de l’IA en enseignement supérieur au Québec</a:t>
            </a:r>
            <a:endParaRPr lang="fr-CA" sz="3600" b="1" dirty="0">
              <a:cs typeface="Calibri" panose="020F0502020204030204"/>
            </a:endParaRPr>
          </a:p>
          <a:p>
            <a:r>
              <a:rPr lang="fr-CA" sz="3600" dirty="0">
                <a:latin typeface="Arial"/>
                <a:cs typeface="Arial"/>
              </a:rPr>
              <a:t>Offre gratuite de </a:t>
            </a:r>
            <a:r>
              <a:rPr lang="fr-CA" sz="3600" dirty="0" err="1">
                <a:latin typeface="Arial"/>
                <a:cs typeface="Arial"/>
              </a:rPr>
              <a:t>microcertification</a:t>
            </a:r>
            <a:r>
              <a:rPr lang="fr-CA" sz="3600" dirty="0">
                <a:latin typeface="Arial"/>
                <a:cs typeface="Arial"/>
              </a:rPr>
              <a:t> par badges numériques disponible à terme, pour un parcours de formation</a:t>
            </a:r>
            <a:endParaRPr lang="fr-CA" sz="3600" dirty="0"/>
          </a:p>
          <a:p>
            <a:pPr marL="0" indent="0">
              <a:buNone/>
            </a:pPr>
            <a:endParaRPr lang="fr-CA" sz="1800" dirty="0">
              <a:cs typeface="Calibri" panose="020F0502020204030204"/>
            </a:endParaRPr>
          </a:p>
        </p:txBody>
      </p:sp>
      <p:pic>
        <p:nvPicPr>
          <p:cNvPr id="10" name="Image 5">
            <a:extLst>
              <a:ext uri="{FF2B5EF4-FFF2-40B4-BE49-F238E27FC236}">
                <a16:creationId xmlns:a16="http://schemas.microsoft.com/office/drawing/2014/main" id="{AE967529-D13A-FCF9-EFC9-3CF635899F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282" y="4402282"/>
            <a:ext cx="2455718" cy="245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17463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4BA88-F1E2-F958-5D2E-B5D7F4296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092" y="0"/>
            <a:ext cx="7230663" cy="1325563"/>
          </a:xfrm>
        </p:spPr>
        <p:txBody>
          <a:bodyPr/>
          <a:lstStyle/>
          <a:p>
            <a:r>
              <a:rPr lang="fr-CA" b="1" dirty="0">
                <a:latin typeface="+mn-lt"/>
              </a:rPr>
              <a:t>Réalisations du projet</a:t>
            </a:r>
            <a:endParaRPr lang="fr-CA" dirty="0"/>
          </a:p>
        </p:txBody>
      </p:sp>
      <p:graphicFrame>
        <p:nvGraphicFramePr>
          <p:cNvPr id="10" name="Espace réservé du contenu 9">
            <a:extLst>
              <a:ext uri="{FF2B5EF4-FFF2-40B4-BE49-F238E27FC236}">
                <a16:creationId xmlns:a16="http://schemas.microsoft.com/office/drawing/2014/main" id="{4BE41CF6-A958-9AAF-6255-0D72D972B1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1415720"/>
              </p:ext>
            </p:extLst>
          </p:nvPr>
        </p:nvGraphicFramePr>
        <p:xfrm>
          <a:off x="373626" y="1150374"/>
          <a:ext cx="11454580" cy="52430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09810">
                  <a:extLst>
                    <a:ext uri="{9D8B030D-6E8A-4147-A177-3AD203B41FA5}">
                      <a16:colId xmlns:a16="http://schemas.microsoft.com/office/drawing/2014/main" val="226825143"/>
                    </a:ext>
                  </a:extLst>
                </a:gridCol>
                <a:gridCol w="6044770">
                  <a:extLst>
                    <a:ext uri="{9D8B030D-6E8A-4147-A177-3AD203B41FA5}">
                      <a16:colId xmlns:a16="http://schemas.microsoft.com/office/drawing/2014/main" val="1622713298"/>
                    </a:ext>
                  </a:extLst>
                </a:gridCol>
              </a:tblGrid>
              <a:tr h="306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fr-FR" sz="1000">
                          <a:effectLst/>
                        </a:rPr>
                        <a:t>Description des activités</a:t>
                      </a:r>
                      <a:endParaRPr lang="fr-C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fr-FR" sz="1000">
                          <a:effectLst/>
                        </a:rPr>
                        <a:t>Résultats</a:t>
                      </a:r>
                      <a:endParaRPr lang="fr-C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97021"/>
                  </a:ext>
                </a:extLst>
              </a:tr>
              <a:tr h="11274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</a:pPr>
                      <a:r>
                        <a:rPr lang="fr-FR" sz="2000" dirty="0">
                          <a:effectLst/>
                        </a:rPr>
                        <a:t>Activité #1 :</a:t>
                      </a:r>
                      <a:endParaRPr lang="fr-CA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</a:pPr>
                      <a:r>
                        <a:rPr lang="fr-FR" sz="2000" dirty="0">
                          <a:effectLst/>
                        </a:rPr>
                        <a:t>Recrutement d’enseignants pour le 1</a:t>
                      </a:r>
                      <a:r>
                        <a:rPr lang="fr-FR" sz="2000" baseline="30000" dirty="0">
                          <a:effectLst/>
                        </a:rPr>
                        <a:t>er</a:t>
                      </a:r>
                      <a:r>
                        <a:rPr lang="fr-FR" sz="2000" dirty="0">
                          <a:effectLst/>
                        </a:rPr>
                        <a:t> laboratoire </a:t>
                      </a:r>
                      <a:r>
                        <a:rPr lang="fr-FR" sz="2000" dirty="0" err="1">
                          <a:effectLst/>
                        </a:rPr>
                        <a:t>Eductive</a:t>
                      </a:r>
                      <a:endParaRPr lang="fr-CA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</a:pPr>
                      <a:r>
                        <a:rPr lang="fr-FR" sz="2000" dirty="0">
                          <a:effectLst/>
                        </a:rPr>
                        <a:t>155 inscriptions au premier Labo d’</a:t>
                      </a:r>
                      <a:r>
                        <a:rPr lang="fr-FR" sz="2000" dirty="0" err="1">
                          <a:effectLst/>
                        </a:rPr>
                        <a:t>Eductive</a:t>
                      </a:r>
                      <a:endParaRPr lang="fr-CA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</a:pPr>
                      <a:r>
                        <a:rPr lang="fr-FR" sz="2000" dirty="0">
                          <a:effectLst/>
                        </a:rPr>
                        <a:t> (Plus forte représentation du réseau collégial)</a:t>
                      </a:r>
                      <a:endParaRPr lang="fr-CA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3761150"/>
                  </a:ext>
                </a:extLst>
              </a:tr>
              <a:tr h="9965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</a:pPr>
                      <a:r>
                        <a:rPr lang="fr-FR" sz="2000" dirty="0">
                          <a:effectLst/>
                        </a:rPr>
                        <a:t>Activité #2 :</a:t>
                      </a:r>
                      <a:endParaRPr lang="fr-CA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</a:pPr>
                      <a:r>
                        <a:rPr lang="fr-FR" sz="2000" dirty="0">
                          <a:effectLst/>
                        </a:rPr>
                        <a:t>Animation de réflexions sur les métiers d’avenir en créativité numérique</a:t>
                      </a:r>
                      <a:endParaRPr lang="fr-CA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</a:pPr>
                      <a:r>
                        <a:rPr lang="fr-FR" sz="2000" dirty="0">
                          <a:effectLst/>
                        </a:rPr>
                        <a:t>Table ronde devant 250 étudiants des programmes du Pôle numérique du Collège de Bois-de-Boulogne</a:t>
                      </a:r>
                      <a:endParaRPr lang="fr-CA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6232776"/>
                  </a:ext>
                </a:extLst>
              </a:tr>
              <a:tr h="10941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</a:pPr>
                      <a:r>
                        <a:rPr lang="fr-FR" sz="2000">
                          <a:effectLst/>
                        </a:rPr>
                        <a:t>Activité #3 :</a:t>
                      </a:r>
                      <a:endParaRPr lang="fr-CA" sz="2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</a:pPr>
                      <a:r>
                        <a:rPr lang="fr-FR" sz="2000">
                          <a:effectLst/>
                        </a:rPr>
                        <a:t>Présentation des outils de génération d’images par l’IA et impact sur les équipes créatives </a:t>
                      </a:r>
                      <a:endParaRPr lang="fr-CA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</a:pPr>
                      <a:r>
                        <a:rPr lang="fr-FR" sz="2000" dirty="0">
                          <a:effectLst/>
                        </a:rPr>
                        <a:t>Deux ateliers devant 2 groupes de 30 étudiants des programmes du Pôle numérique du Collège de Bois-de-Boulogne</a:t>
                      </a:r>
                      <a:endParaRPr lang="fr-CA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3386778"/>
                  </a:ext>
                </a:extLst>
              </a:tr>
              <a:tr h="10091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</a:pPr>
                      <a:r>
                        <a:rPr lang="fr-FR" sz="2000" dirty="0">
                          <a:effectLst/>
                        </a:rPr>
                        <a:t>Activité #4 :</a:t>
                      </a:r>
                      <a:endParaRPr lang="fr-CA" sz="2000" dirty="0"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>
                          <a:effectLst/>
                        </a:rPr>
                        <a:t>Création et intégration de contenu du site web du projet </a:t>
                      </a:r>
                      <a:r>
                        <a:rPr lang="fr-FR" sz="2000" dirty="0">
                          <a:solidFill>
                            <a:srgbClr val="002060"/>
                          </a:solidFill>
                          <a:effectLst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https://projetpia.profweb.ca/</a:t>
                      </a:r>
                      <a:endParaRPr lang="fr-FR" sz="200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</a:pPr>
                      <a:r>
                        <a:rPr lang="fr-CA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Plateforme pour la création d’une communauté de pratique en enseignement supérieur, intéressée par l’intégration de l’IA dans sa pédagogie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7543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5184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Espace réservé du contenu 9">
            <a:extLst>
              <a:ext uri="{FF2B5EF4-FFF2-40B4-BE49-F238E27FC236}">
                <a16:creationId xmlns:a16="http://schemas.microsoft.com/office/drawing/2014/main" id="{4BE41CF6-A958-9AAF-6255-0D72D972B1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5624216"/>
              </p:ext>
            </p:extLst>
          </p:nvPr>
        </p:nvGraphicFramePr>
        <p:xfrm>
          <a:off x="353962" y="333515"/>
          <a:ext cx="11484076" cy="62567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23740">
                  <a:extLst>
                    <a:ext uri="{9D8B030D-6E8A-4147-A177-3AD203B41FA5}">
                      <a16:colId xmlns:a16="http://schemas.microsoft.com/office/drawing/2014/main" val="226825143"/>
                    </a:ext>
                  </a:extLst>
                </a:gridCol>
                <a:gridCol w="6060336">
                  <a:extLst>
                    <a:ext uri="{9D8B030D-6E8A-4147-A177-3AD203B41FA5}">
                      <a16:colId xmlns:a16="http://schemas.microsoft.com/office/drawing/2014/main" val="1622713298"/>
                    </a:ext>
                  </a:extLst>
                </a:gridCol>
              </a:tblGrid>
              <a:tr h="2323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fr-FR" sz="1000" dirty="0">
                          <a:effectLst/>
                        </a:rPr>
                        <a:t>Description des activités</a:t>
                      </a:r>
                      <a:endParaRPr lang="fr-CA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fr-FR" sz="1000">
                          <a:effectLst/>
                        </a:rPr>
                        <a:t>Résultats</a:t>
                      </a:r>
                      <a:endParaRPr lang="fr-C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97021"/>
                  </a:ext>
                </a:extLst>
              </a:tr>
              <a:tr h="647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</a:pPr>
                      <a:r>
                        <a:rPr lang="fr-FR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Activité #5 :</a:t>
                      </a:r>
                      <a:endParaRPr lang="fr-CA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</a:pPr>
                      <a:r>
                        <a:rPr lang="fr-FR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Préparation des laboratoires </a:t>
                      </a:r>
                      <a:r>
                        <a:rPr lang="fr-FR" sz="20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Éductive</a:t>
                      </a:r>
                      <a:r>
                        <a:rPr lang="fr-FR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pour identifier les cas d’usages à prioriser</a:t>
                      </a:r>
                      <a:endParaRPr lang="fr-CA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</a:pPr>
                      <a:r>
                        <a:rPr lang="fr-FR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 cours, premier laboratoire le 2 février 2023</a:t>
                      </a:r>
                      <a:endParaRPr lang="fr-CA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</a:pPr>
                      <a:r>
                        <a:rPr lang="fr-FR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https://eductive.ca/laboratoire/laboratoire-pedagogique-de-litteratie-en-intelligence-artificielle/</a:t>
                      </a:r>
                      <a:endParaRPr lang="fr-CA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3761150"/>
                  </a:ext>
                </a:extLst>
              </a:tr>
              <a:tr h="22089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</a:pPr>
                      <a:r>
                        <a:rPr lang="fr-FR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Activité #6 :</a:t>
                      </a:r>
                      <a:endParaRPr lang="fr-CA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</a:pPr>
                      <a:r>
                        <a:rPr lang="fr-FR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Recherche de contenu pédagogique sur la thématique de l’IA pour un public de </a:t>
                      </a:r>
                      <a:r>
                        <a:rPr lang="fr-FR" sz="20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professeur.e.s</a:t>
                      </a:r>
                      <a:r>
                        <a:rPr lang="fr-FR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 l’enseignement supérieur</a:t>
                      </a:r>
                      <a:endParaRPr lang="fr-CA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 cours.  Modules en préparation :</a:t>
                      </a:r>
                      <a:endParaRPr lang="fr-CA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Introduction à l’IA :</a:t>
                      </a:r>
                      <a:endParaRPr lang="fr-CA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Comment l’ordinateur comprend le langage ?</a:t>
                      </a:r>
                      <a:endParaRPr lang="fr-CA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Typologie d’IA : prédictif vs génératif</a:t>
                      </a:r>
                      <a:endParaRPr lang="fr-CA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Comment les modèles sont-ils entraînés ?</a:t>
                      </a:r>
                      <a:endParaRPr lang="fr-CA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Comment améliorer les performances d’un modèle sur une tâche en particulier ? </a:t>
                      </a:r>
                      <a:endParaRPr lang="fr-CA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NLP :</a:t>
                      </a:r>
                      <a:endParaRPr lang="fr-CA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Histoire du NLP</a:t>
                      </a:r>
                      <a:endParaRPr lang="fr-CA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Liste des technologies autour du NLP </a:t>
                      </a:r>
                      <a:endParaRPr lang="fr-CA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6232776"/>
                  </a:ext>
                </a:extLst>
              </a:tr>
              <a:tr h="771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</a:pPr>
                      <a:r>
                        <a:rPr lang="fr-FR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Activité #7 :</a:t>
                      </a:r>
                      <a:endParaRPr lang="fr-CA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</a:pPr>
                      <a:r>
                        <a:rPr lang="fr-FR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Réalisation de vidéos sur les </a:t>
                      </a:r>
                      <a:r>
                        <a:rPr lang="fr-FR" sz="20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chatbots</a:t>
                      </a:r>
                      <a:r>
                        <a:rPr lang="fr-FR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quoi, comment et pour quoi faire?</a:t>
                      </a:r>
                      <a:endParaRPr lang="fr-CA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fr-FR" sz="2000" baseline="30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fr-FR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vidéo: introduction aux </a:t>
                      </a:r>
                      <a:r>
                        <a:rPr lang="fr-FR" sz="20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chatbots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fr-FR" sz="2000" baseline="30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fr-FR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vidéo: sous le capot des </a:t>
                      </a:r>
                      <a:r>
                        <a:rPr lang="fr-FR" sz="20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chatbots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Une 3</a:t>
                      </a:r>
                      <a:r>
                        <a:rPr lang="fr-FR" sz="2000" baseline="30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fr-FR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en cours sur les </a:t>
                      </a:r>
                      <a:r>
                        <a:rPr lang="fr-FR" sz="20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chatbots</a:t>
                      </a:r>
                      <a:r>
                        <a:rPr lang="fr-FR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et l’éthique</a:t>
                      </a:r>
                      <a:endParaRPr lang="fr-CA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3386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128224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10207013572A4FA48E7C28BF1299C1" ma:contentTypeVersion="14" ma:contentTypeDescription="Crée un document." ma:contentTypeScope="" ma:versionID="6dc768e76a71a876a29fa109a77db4bf">
  <xsd:schema xmlns:xsd="http://www.w3.org/2001/XMLSchema" xmlns:xs="http://www.w3.org/2001/XMLSchema" xmlns:p="http://schemas.microsoft.com/office/2006/metadata/properties" xmlns:ns3="b9250021-9ceb-43cf-a619-73941059fea8" xmlns:ns4="b9655194-3b5d-4002-b0f5-129f614ece74" targetNamespace="http://schemas.microsoft.com/office/2006/metadata/properties" ma:root="true" ma:fieldsID="5de2c198379289cceedc29ab385be5dd" ns3:_="" ns4:_="">
    <xsd:import namespace="b9250021-9ceb-43cf-a619-73941059fea8"/>
    <xsd:import namespace="b9655194-3b5d-4002-b0f5-129f614ece7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250021-9ceb-43cf-a619-73941059fe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655194-3b5d-4002-b0f5-129f614ece7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9D309F7-90D8-4309-A972-96F5F7D84E1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F3D06FC-213B-45A3-8E31-ED5538DA1A00}">
  <ds:schemaRefs>
    <ds:schemaRef ds:uri="http://schemas.microsoft.com/office/2006/metadata/properties"/>
    <ds:schemaRef ds:uri="http://www.w3.org/2000/xmlns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0C278A5-B0D2-467C-A600-55BAEF3AD397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b9250021-9ceb-43cf-a619-73941059fea8"/>
    <ds:schemaRef ds:uri="b9655194-3b5d-4002-b0f5-129f614ece74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757</Words>
  <Application>Microsoft Office PowerPoint</Application>
  <PresentationFormat>Grand écran</PresentationFormat>
  <Paragraphs>84</Paragraphs>
  <Slides>10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Symbol</vt:lpstr>
      <vt:lpstr>Thème Office</vt:lpstr>
      <vt:lpstr>Laboratoire pédagogique de littératie  en IA  Un projet de recherche-action en pédagogie, soutenu par le Pôle Montréalais en Intelligence Artificielle</vt:lpstr>
      <vt:lpstr>Partenaires et collaborateurs au projet</vt:lpstr>
      <vt:lpstr>Impact de l’IA en enseignement supérieur</vt:lpstr>
      <vt:lpstr>Principaux défis d’intégration de l’IA en enseignement supérieur</vt:lpstr>
      <vt:lpstr>Proposition de projet de recherche-action</vt:lpstr>
      <vt:lpstr>Co-design pédagogique</vt:lpstr>
      <vt:lpstr>Outputs du co-design pédagogique</vt:lpstr>
      <vt:lpstr>Réalisations du projet</vt:lpstr>
      <vt:lpstr>Présentation PowerPoint</vt:lpstr>
      <vt:lpstr>Intentions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Renconte BdeB numérique 2021</dc:title>
  <dc:creator>Garon-Épaule, Geoffroi</dc:creator>
  <cp:lastModifiedBy>Promtep, Sandrine</cp:lastModifiedBy>
  <cp:revision>19</cp:revision>
  <dcterms:created xsi:type="dcterms:W3CDTF">2021-11-11T15:26:23Z</dcterms:created>
  <dcterms:modified xsi:type="dcterms:W3CDTF">2023-02-02T08:43:13Z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0x010100AC10207013572A4FA48E7C28BF1299C1</vt:lpwstr>
  </property>
</Properties>
</file>